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4"/>
  </p:notesMasterIdLst>
  <p:handoutMasterIdLst>
    <p:handoutMasterId r:id="rId55"/>
  </p:handoutMasterIdLst>
  <p:sldIdLst>
    <p:sldId id="527" r:id="rId5"/>
    <p:sldId id="256" r:id="rId6"/>
    <p:sldId id="258" r:id="rId7"/>
    <p:sldId id="478" r:id="rId8"/>
    <p:sldId id="479" r:id="rId9"/>
    <p:sldId id="480" r:id="rId10"/>
    <p:sldId id="528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  <p:sldId id="489" r:id="rId20"/>
    <p:sldId id="506" r:id="rId21"/>
    <p:sldId id="490" r:id="rId22"/>
    <p:sldId id="507" r:id="rId23"/>
    <p:sldId id="491" r:id="rId24"/>
    <p:sldId id="508" r:id="rId25"/>
    <p:sldId id="492" r:id="rId26"/>
    <p:sldId id="493" r:id="rId27"/>
    <p:sldId id="494" r:id="rId28"/>
    <p:sldId id="495" r:id="rId29"/>
    <p:sldId id="531" r:id="rId30"/>
    <p:sldId id="496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9" r:id="rId40"/>
    <p:sldId id="529" r:id="rId41"/>
    <p:sldId id="510" r:id="rId42"/>
    <p:sldId id="511" r:id="rId43"/>
    <p:sldId id="512" r:id="rId44"/>
    <p:sldId id="513" r:id="rId45"/>
    <p:sldId id="514" r:id="rId46"/>
    <p:sldId id="515" r:id="rId47"/>
    <p:sldId id="516" r:id="rId48"/>
    <p:sldId id="517" r:id="rId49"/>
    <p:sldId id="530" r:id="rId50"/>
    <p:sldId id="518" r:id="rId51"/>
    <p:sldId id="519" r:id="rId52"/>
    <p:sldId id="520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33CCCC"/>
    <a:srgbClr val="000000"/>
    <a:srgbClr val="FFFFCC"/>
    <a:srgbClr val="003C64"/>
    <a:srgbClr val="99FF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2" autoAdjust="0"/>
    <p:restoredTop sz="94621" autoAdjust="0"/>
  </p:normalViewPr>
  <p:slideViewPr>
    <p:cSldViewPr snapToGrid="0">
      <p:cViewPr varScale="1">
        <p:scale>
          <a:sx n="69" d="100"/>
          <a:sy n="69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21B65-9BA5-4F1F-AA5A-E020AC45A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F63899BE-6DD2-4161-B0CE-567752A8F7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108DDC66-54C4-41A3-B266-18FEE917AC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142875"/>
            <a:ext cx="19113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6825" y="142875"/>
            <a:ext cx="5584825" cy="5638800"/>
          </a:xfrm>
        </p:spPr>
        <p:txBody>
          <a:bodyPr vert="eaVert"/>
          <a:lstStyle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18F0B202-987F-42E3-A81B-C9C26C994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42875"/>
            <a:ext cx="6858000" cy="11430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6825" y="1666875"/>
            <a:ext cx="3648075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666875"/>
            <a:ext cx="3648075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76F2A5C0-AE27-41DF-A509-FC8052657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42875"/>
            <a:ext cx="6858000" cy="11430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666875"/>
            <a:ext cx="3648075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7300" y="1666875"/>
            <a:ext cx="3648075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D65B127C-AD13-4044-BBB5-D11F196D79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42875"/>
            <a:ext cx="6858000" cy="1143000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66825" y="1666875"/>
            <a:ext cx="74485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ED9A5C49-3CAB-44EA-9AE2-49A563D48F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FF00"/>
              </a:buClr>
              <a:defRPr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buClr>
                <a:srgbClr val="FFFF00"/>
              </a:buClr>
              <a:buFont typeface="Times New Roman" pitchFamily="18" charset="0"/>
              <a:buChar char="–"/>
              <a:defRPr sz="2800" b="1" baseline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800" b="0">
                <a:latin typeface="Times New Roman" pitchFamily="18" charset="0"/>
                <a:cs typeface="Times New Roman" pitchFamily="18" charset="0"/>
              </a:defRPr>
            </a:lvl3pPr>
            <a:lvl4pPr>
              <a:defRPr sz="2800" b="0">
                <a:latin typeface="Times New Roman" pitchFamily="18" charset="0"/>
                <a:cs typeface="Times New Roman" pitchFamily="18" charset="0"/>
              </a:defRPr>
            </a:lvl4pPr>
            <a:lvl5pPr>
              <a:defRPr sz="2800" b="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66BDE05D-8821-40C8-BF29-C0E71EDDCC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50C5DEB5-685E-4D98-AA47-269C5C3FEE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666875"/>
            <a:ext cx="3648075" cy="4114800"/>
          </a:xfrm>
        </p:spPr>
        <p:txBody>
          <a:bodyPr/>
          <a:lstStyle>
            <a:lvl1pPr marL="463550" indent="-463550">
              <a:buClr>
                <a:srgbClr val="FFFF00"/>
              </a:buClr>
              <a:defRPr sz="2800" b="0"/>
            </a:lvl1pPr>
            <a:lvl2pPr marL="463550" indent="-6350">
              <a:buClr>
                <a:srgbClr val="FFFF00"/>
              </a:buClr>
              <a:buFont typeface="Times New Roman" pitchFamily="18" charset="0"/>
              <a:buChar char="–"/>
              <a:defRPr sz="2800" b="0" baseline="0"/>
            </a:lvl2pPr>
            <a:lvl3pPr>
              <a:defRPr sz="2800" b="0"/>
            </a:lvl3pPr>
            <a:lvl4pPr>
              <a:defRPr sz="2800" b="0"/>
            </a:lvl4pPr>
            <a:lvl5pPr>
              <a:defRPr sz="2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666875"/>
            <a:ext cx="3648075" cy="4114800"/>
          </a:xfrm>
        </p:spPr>
        <p:txBody>
          <a:bodyPr/>
          <a:lstStyle>
            <a:lvl1pPr marL="463550" indent="-463550">
              <a:buClr>
                <a:srgbClr val="FFFF00"/>
              </a:buClr>
              <a:defRPr sz="2800" b="0"/>
            </a:lvl1pPr>
            <a:lvl2pPr marL="463550" indent="-6350">
              <a:buClr>
                <a:srgbClr val="FFFF00"/>
              </a:buClr>
              <a:buFont typeface="Times New Roman" pitchFamily="18" charset="0"/>
              <a:buChar char="–"/>
              <a:defRPr sz="2800" b="0"/>
            </a:lvl2pPr>
            <a:lvl3pPr>
              <a:defRPr sz="2800" b="0"/>
            </a:lvl3pPr>
            <a:lvl4pPr>
              <a:defRPr sz="2800" b="0"/>
            </a:lvl4pPr>
            <a:lvl5pPr>
              <a:defRPr sz="2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44E79091-6855-4F4B-81C2-8EC6694703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buNone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F5BB5FDE-8889-4C67-829A-81C597D235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C8D44C2B-33ED-4F2A-BF60-85756D1CF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EF8AB4E9-3535-4B33-9298-BF9A01FDEC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BB8C4CCB-4BFC-4DDE-BAF4-2520D3A829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DP-</a:t>
            </a:r>
            <a:fld id="{EDAF5D3B-A6AB-4613-8F9A-C40D946BE9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6825" y="1666875"/>
            <a:ext cx="74485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10375" y="6162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DP-</a:t>
            </a:r>
            <a:fld id="{4E803736-D392-4E69-B234-141A726A45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142875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463550" indent="-4635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Arial" charset="0"/>
        <a:buChar char="•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30000"/>
        <a:buFont typeface="Times New Roman" pitchFamily="18" charset="0"/>
        <a:buChar char="–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414713"/>
            <a:ext cx="6858000" cy="22590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Discipline at the Company Level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740D71B4-745C-421C-B5D2-9BF937234FD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995363" y="1720850"/>
            <a:ext cx="10394951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algn="ctr"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LEADERSHIP III FOR FIRE AND EMS:  STRATEGIES FOR SUPERVISORY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8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smtClean="0"/>
              <a:t>Rules and Regulations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92250"/>
            <a:ext cx="5056188" cy="42894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"Hot stove" theory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Gives you warning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Reacts immediately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Consistent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Impersonal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Doesn't apologize or gloat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Doesn't get emotional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3F86C426-3B85-4D69-90BE-2FA1E33E6261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00" y="1681163"/>
            <a:ext cx="2955925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4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Rules and Regulations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3809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63538" y="1654175"/>
            <a:ext cx="859155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Rules are key to effective discipline if: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Thoroughly understood and communicated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Applied equally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Enforced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Written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Needed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580C2568-BEDF-42EC-A8AB-7ECB515387D4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Rules and Regulations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17513" y="1438275"/>
            <a:ext cx="6145212" cy="4343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Failure to follow rules can endanger others.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Rules should be reviewed periodically.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Obsolete rules can cause disrespect.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Obsolete rules weaken control and morale.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COs should work toward changing unfair or obsolete rules.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A4CB6CC5-EA08-4FE9-B57E-D2BCED4E610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0975" y="1741488"/>
            <a:ext cx="24003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Importance of Discipline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76238" y="1666875"/>
            <a:ext cx="443071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b="1" dirty="0" smtClean="0"/>
              <a:t>To the department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Enhances organizational efficiency and effectiveness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Reinforces departmental values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Reinforces hierarchical relationships </a:t>
            </a:r>
          </a:p>
        </p:txBody>
      </p:sp>
      <p:sp>
        <p:nvSpPr>
          <p:cNvPr id="38298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424363" y="1666875"/>
            <a:ext cx="4557712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Fosters order, not chaos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Clarifies management's expectations of subordinates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Resolve problems at an early stage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Reduces organizational liability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F8FBDD3E-467C-4632-A253-2EAD42823972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Importance of Discipline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4625" y="1666875"/>
            <a:ext cx="4418013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b="1" dirty="0" smtClean="0"/>
              <a:t>To the CO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Provides tools to deal with improper behavior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Increases company efficiency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b="1" dirty="0" smtClean="0"/>
              <a:t> Provides framework for equitable and fair treatment </a:t>
            </a:r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06938" y="2070100"/>
            <a:ext cx="4316412" cy="4114800"/>
          </a:xfrm>
        </p:spPr>
        <p:txBody>
          <a:bodyPr/>
          <a:lstStyle/>
          <a:p>
            <a:pPr marL="0" lvl="1" indent="0">
              <a:spcBef>
                <a:spcPts val="0"/>
              </a:spcBef>
              <a:defRPr/>
            </a:pPr>
            <a:r>
              <a:rPr lang="en-US" b="1" dirty="0" smtClean="0"/>
              <a:t> Authority to discipline contributes to CO's powerbase</a:t>
            </a:r>
          </a:p>
          <a:p>
            <a:pPr marL="0" lvl="1" indent="0">
              <a:spcBef>
                <a:spcPts val="0"/>
              </a:spcBef>
              <a:defRPr/>
            </a:pPr>
            <a:r>
              <a:rPr lang="en-US" b="1" dirty="0" smtClean="0"/>
              <a:t> Earns respect</a:t>
            </a:r>
          </a:p>
          <a:p>
            <a:pPr marL="0" lvl="1" indent="0">
              <a:spcBef>
                <a:spcPts val="0"/>
              </a:spcBef>
              <a:defRPr/>
            </a:pPr>
            <a:r>
              <a:rPr lang="en-US" b="1" dirty="0" smtClean="0"/>
              <a:t> Improves individual subordinate's performance</a:t>
            </a:r>
          </a:p>
          <a:p>
            <a:pPr marL="0" lvl="1" indent="0">
              <a:spcBef>
                <a:spcPts val="0"/>
              </a:spcBef>
              <a:defRPr/>
            </a:pPr>
            <a:r>
              <a:rPr lang="en-US" b="1" dirty="0" smtClean="0"/>
              <a:t> Increase self-discipline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0578E2D5-05D2-4739-9B0B-5469C631CB63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The Importance of Discipline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3" y="1666875"/>
            <a:ext cx="793591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To the firefighter/EMT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Provides a certain level of security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Set boundaries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Makes organizational goals clear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Rewards employees for good behaviors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Corrects problems before it's too late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A74711D4-4C40-4674-8931-17A9C0C1218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The Importance of Discipline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92138" y="1666875"/>
            <a:ext cx="812323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Bureaucracy ensures fair treatment for all employees by management.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Each employee has specified and official areas of responsibility controlled by rules.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There is a clearly ordered system of supervision and subordination.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Written rules are maintained as a means of managing.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C4C85212-AE7C-4CD4-9A5F-0ADD1E5689DC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7413" y="2009775"/>
            <a:ext cx="5594350" cy="4114800"/>
          </a:xfrm>
        </p:spPr>
        <p:txBody>
          <a:bodyPr/>
          <a:lstStyle/>
          <a:p>
            <a:pPr marL="6350" indent="-635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latin typeface="+mj-lt"/>
              </a:rPr>
              <a:t>	What are the most common disciplinary problems in a career department?</a:t>
            </a:r>
          </a:p>
          <a:p>
            <a:pPr marL="91440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3200" dirty="0" smtClean="0">
              <a:latin typeface="+mj-lt"/>
            </a:endParaRPr>
          </a:p>
        </p:txBody>
      </p:sp>
      <p:pic>
        <p:nvPicPr>
          <p:cNvPr id="403459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050" y="246697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DP-</a:t>
            </a:r>
            <a:fld id="{F729EF4A-8C32-41C5-A21D-FB52411403A7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Common Violations and Actions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5150" y="1519238"/>
            <a:ext cx="8150225" cy="4262437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Tardiness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Absenteeism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Abuse of sick leave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Insubordination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Missed alarms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Failure to carry out assignments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Sloppy work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Sloppy appearance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Improper conduct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Failure to adequately perform at emergencies</a:t>
            </a:r>
          </a:p>
        </p:txBody>
      </p:sp>
      <p:pic>
        <p:nvPicPr>
          <p:cNvPr id="19460" name="Picture 4" descr="MCj042444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9675" y="1797050"/>
            <a:ext cx="1774825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BD414781-CE1E-4E98-9F70-8FFA04C05F2D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5050" y="2271713"/>
            <a:ext cx="5581650" cy="4114800"/>
          </a:xfrm>
        </p:spPr>
        <p:txBody>
          <a:bodyPr/>
          <a:lstStyle/>
          <a:p>
            <a:pPr marL="6350" indent="-635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latin typeface="+mj-lt"/>
              </a:rPr>
              <a:t>	What are the most common disciplinary problems in volunteer departments?</a:t>
            </a:r>
          </a:p>
          <a:p>
            <a:pPr marL="91440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3200" dirty="0" smtClean="0">
              <a:latin typeface="+mj-lt"/>
            </a:endParaRPr>
          </a:p>
        </p:txBody>
      </p:sp>
      <p:pic>
        <p:nvPicPr>
          <p:cNvPr id="404483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286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D8B1CB41-1D80-4756-9D65-2462EC293C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479550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smtClean="0"/>
              <a:t>OBJECTIVES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4838" y="1666875"/>
            <a:ext cx="811053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/>
              <a:t>The students will: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Identify the value of positive discipline.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Describe how to use discipline to correct improper employee behavior.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Describe how to apply discipline consistently, fairly, and impartially.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Identify the value of progressive discipline.</a:t>
            </a:r>
          </a:p>
          <a:p>
            <a:pPr marL="914400">
              <a:spcBef>
                <a:spcPts val="0"/>
              </a:spcBef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FE3744CC-4FC8-4374-A9A9-914D32D2DB9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Common Violations and Actions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6238" y="1479550"/>
            <a:ext cx="4418012" cy="43021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Poor attendance at emergencies</a:t>
            </a:r>
          </a:p>
          <a:p>
            <a:pPr marL="457200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Poor attendance at training</a:t>
            </a:r>
          </a:p>
          <a:p>
            <a:pPr marL="457200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Poor participation at other departmental functions</a:t>
            </a:r>
          </a:p>
          <a:p>
            <a:pPr marL="457200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Poor performance at emergencies</a:t>
            </a:r>
          </a:p>
          <a:p>
            <a:pPr marL="457200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Driving private vehicles recklessly while responding to alarms</a:t>
            </a:r>
          </a:p>
        </p:txBody>
      </p:sp>
      <p:sp>
        <p:nvSpPr>
          <p:cNvPr id="388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87925" y="1504950"/>
            <a:ext cx="4062413" cy="4114800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Responding to alarms while under the influence of alcohol or drugs</a:t>
            </a:r>
          </a:p>
          <a:p>
            <a:pPr marL="457200" lvl="1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Fighting</a:t>
            </a:r>
          </a:p>
          <a:p>
            <a:pPr marL="457200" lvl="1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Improper care of equipment</a:t>
            </a:r>
          </a:p>
          <a:p>
            <a:pPr marL="457200" lvl="1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Failure to use proper personal protective equipment (PPE) at emergency scenes</a:t>
            </a:r>
          </a:p>
          <a:p>
            <a:pPr marL="457200" lvl="1" indent="-4572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400" b="1" dirty="0" smtClean="0"/>
              <a:t>Insubordination</a:t>
            </a:r>
          </a:p>
          <a:p>
            <a:pPr marL="91440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C5763A78-22F7-4EBA-9882-7733CBB628BD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3750" y="2009775"/>
            <a:ext cx="5526088" cy="4114800"/>
          </a:xfrm>
        </p:spPr>
        <p:txBody>
          <a:bodyPr/>
          <a:lstStyle/>
          <a:p>
            <a:pPr marL="6350" indent="-635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latin typeface="+mj-lt"/>
              </a:rPr>
              <a:t>	What are the similarities and differences between disciplinary problems encountered in career and volunteer departments?</a:t>
            </a:r>
          </a:p>
          <a:p>
            <a:pPr marL="91440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3200" dirty="0" smtClean="0">
              <a:latin typeface="+mj-lt"/>
            </a:endParaRPr>
          </a:p>
        </p:txBody>
      </p:sp>
      <p:pic>
        <p:nvPicPr>
          <p:cNvPr id="405507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009775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6A35CD13-8B96-4D1C-AA7D-406D510F590E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Common Violations and Actions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50863" y="1585913"/>
            <a:ext cx="816451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Common disciplinary actions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Informal discussion is first option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Verbal warning or admonishment</a:t>
            </a:r>
          </a:p>
          <a:p>
            <a:pPr marL="914400" lvl="2" indent="0">
              <a:spcBef>
                <a:spcPts val="0"/>
              </a:spcBef>
              <a:buFontTx/>
              <a:buNone/>
              <a:defRPr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Usually first attempt to correct minor violations</a:t>
            </a:r>
          </a:p>
          <a:p>
            <a:pPr marL="914400" lvl="2" indent="0">
              <a:spcBef>
                <a:spcPts val="0"/>
              </a:spcBef>
              <a:buFontTx/>
              <a:buNone/>
              <a:defRPr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Gives employee a chance to correct behavior without a permanent entry in the official record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34F34CAE-3566-4C33-94DD-11471C1409AE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Common Violations and Actions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519238"/>
            <a:ext cx="828516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Written reprimand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An official action for failure to correct behavior after one or two verbal warnings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Sometimes the initial discipline for more serious violations of rules and procedures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Usually part of employee's official record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Usually recommended by the CO and acted on by the fire/EMS chief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DP-</a:t>
            </a:r>
            <a:fld id="{0039C914-6965-43B9-BEFA-7A17D91D703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MCj043960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4763" y="2300288"/>
            <a:ext cx="4516437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Common Violations and Actions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492250"/>
            <a:ext cx="488791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Fine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Forfeiture of pay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Forfeiture of time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Demotion (if appropriate)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Extra work during the regular duty day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Small fines sometimes used in volunteer organizations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Usually recommended by the CO and acted on by the fire/EMS chief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11095867-CB56-4088-B922-7C8D522B957C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Common Violations and Actions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666875"/>
            <a:ext cx="821848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Suspension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Given for repeated violations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Given initially for serious violations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Last step before termination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Usually from 1 to 30 days in length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Usually recommended by the CO and acted on by the fire/EMS chief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B1B6B64E-EFDE-4393-92C1-D0809092F3A9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38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Common violations and actions </a:t>
            </a:r>
            <a:r>
              <a:rPr lang="en-US" cap="none" dirty="0" smtClean="0"/>
              <a:t>(cont'd)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5163" y="1957388"/>
            <a:ext cx="5957887" cy="21304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Demotion</a:t>
            </a:r>
          </a:p>
          <a:p>
            <a:pPr marL="457200" lvl="1" indent="0">
              <a:defRPr/>
            </a:pPr>
            <a:r>
              <a:rPr lang="en-US" dirty="0" smtClean="0"/>
              <a:t> Temporarily</a:t>
            </a:r>
          </a:p>
          <a:p>
            <a:pPr marL="457200" lvl="1" indent="0">
              <a:defRPr/>
            </a:pPr>
            <a:r>
              <a:rPr lang="en-US" dirty="0" smtClean="0"/>
              <a:t> Permanently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DP-</a:t>
            </a:r>
            <a:fld id="{554EBF4B-0618-4F9E-B080-594C3E550D8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Common Violations and Actions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666875"/>
            <a:ext cx="8270875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Termination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After all else fails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Used only if employee cannot be rehabilitated or made to conform to departmental standards or if public safety or health is endangered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Usually recommended by the CO and acted on by the fire/EMS chief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A9FF0A4F-74C3-4658-B340-45632DAA1BB1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Progressive Discipline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666875"/>
            <a:ext cx="79756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 positive corrective plan, rather than a negative approach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Proposed punishment should: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Be reasonable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Fit the offense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Become increasingly severe for repeated infractions of the same rule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Process that has greatest potential to correct improper behavior with minimal punishment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D9BC88BA-B65E-4CC2-A990-8B4D94029A27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Progressive Discipline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546225"/>
            <a:ext cx="81915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Value: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Minimum punishment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Fair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Required to implement more severe punishment if previous failed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Vital for successful outcome if action is appealed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Gives </a:t>
            </a:r>
            <a:r>
              <a:rPr lang="en-US" smtClean="0"/>
              <a:t>employees </a:t>
            </a:r>
            <a:r>
              <a:rPr lang="en-US" smtClean="0"/>
              <a:t>a chance </a:t>
            </a:r>
            <a:r>
              <a:rPr lang="en-US" dirty="0" smtClean="0"/>
              <a:t>to show they can meet job standards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643AA4BD-0C1C-4F80-B178-BF877A9A7A36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4382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OVERVIEW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08063" y="1506538"/>
            <a:ext cx="7707312" cy="4368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Introduction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Positive and Negative Discipline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Rules and Regulations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The Importance of Discipline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Common Violations and Actions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Progressive Discipline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The Disciplinary Interview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Bizarre Behaviors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Employee Values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Final Tips</a:t>
            </a:r>
          </a:p>
          <a:p>
            <a:pPr marL="914400">
              <a:spcBef>
                <a:spcPts val="0"/>
              </a:spcBef>
              <a:defRPr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F5746654-0486-4B24-BF47-E6731622C5D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Progressive Discipline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1666875"/>
            <a:ext cx="8378825" cy="4303713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Progressive discipline versus "zapping" approach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"Zapping" takes place when you have a marginal employee who is barely performing, yet you're never able to pinpoint a specific punishable offense. Eventually, the employee does something which is punishable and you "zap" with a punishment much greater than is warranted for the specific violation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9D797171-28D6-4F4B-85D0-76805C9061BC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14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Progressive Discipline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666875"/>
            <a:ext cx="8393112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Progressive discipline versus "zapping" approach (cont'd):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"Zapping" is usually an attempt to "get" the employee for all past, unpunished behavior.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Usually overturned upon appeal because punishment doesn't fit infraction</a:t>
            </a:r>
          </a:p>
          <a:p>
            <a:pPr marL="91440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400" dirty="0" smtClean="0"/>
              <a:t>-- Also referred to as "Gunny Sacking"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COs need to ask themselves two questions in such situations: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Does proposed discipline fit the present violation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Is proposed discipline likely to correct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6A0257AF-22B3-4A65-9356-3D40D4F8E82F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3C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4613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Typical Actions Chart</a:t>
            </a:r>
          </a:p>
        </p:txBody>
      </p:sp>
      <p:graphicFrame>
        <p:nvGraphicFramePr>
          <p:cNvPr id="398659" name="Group 323"/>
          <p:cNvGraphicFramePr>
            <a:graphicFrameLocks noGrp="1"/>
          </p:cNvGraphicFramePr>
          <p:nvPr>
            <p:ph idx="1"/>
          </p:nvPr>
        </p:nvGraphicFramePr>
        <p:xfrm>
          <a:off x="558800" y="896938"/>
          <a:ext cx="8010525" cy="5151120"/>
        </p:xfrm>
        <a:graphic>
          <a:graphicData uri="http://schemas.openxmlformats.org/drawingml/2006/table">
            <a:tbl>
              <a:tblPr/>
              <a:tblGrid>
                <a:gridCol w="2003425"/>
                <a:gridCol w="2001838"/>
                <a:gridCol w="2003425"/>
                <a:gridCol w="2001837"/>
              </a:tblGrid>
              <a:tr h="56163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Offense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Offense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Discipline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Offense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Discipline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Offense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Discipline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Tardiness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Verbal warning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Reprimand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(progressive)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2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Insubordination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Missed alarm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Warning/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Sloppy work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Warning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Reprimand/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Improper conduct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Warning/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Reprimand/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Violation of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safety regulations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Warning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Reprimand/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Stealing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3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Fighting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Suspension/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Termination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" name="Slide Number Placeholder 5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73BBDD8A-EC2E-4DD9-939F-9280FE5410DA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Typical Actions Chart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666875"/>
            <a:ext cx="823118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Considerations when applying progressive discipline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Prior violations of similar rules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Extenuating circumstances--supervisor must always be fair and impartial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Seriousness of the offense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39679AFE-80BD-4864-9DA5-3D5C9A8295D7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954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The Disciplinary Interview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4950"/>
            <a:ext cx="8258175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Steps in conducting disciplinary interview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Prepare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State your case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Indicate seriousness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State expectations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Try to get commitment change from employee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End session on positive note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Document your actions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Inform employee of appeal procedures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244BE3A4-9D0E-4D1E-BF2A-7712C14D0EF9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Disciplinary Interview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531938"/>
            <a:ext cx="79756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Checklist for successful disciplinary interview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Select proper setting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Listen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Don't interrupt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Don't lose your temper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Don't argue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Stick to the facts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Focus on specific improper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B84BA790-96BA-4798-A876-D96F09957523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The Disciplinary Interview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225" y="1398588"/>
            <a:ext cx="8312150" cy="4383087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Common errors: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Not being clear about violations.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fair to employee.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not succeed in correcting improper behavior.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damage morale.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 is a loser.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2400" dirty="0" smtClean="0"/>
              <a:t> Improper or no documentation.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Most cases lost on appeal are due to insufficient or improper documentation.</a:t>
            </a:r>
          </a:p>
          <a:p>
            <a:pPr marL="914400" lvl="2" indent="0">
              <a:spcBef>
                <a:spcPts val="0"/>
              </a:spcBef>
              <a:buClr>
                <a:srgbClr val="FFFF00"/>
              </a:buClr>
              <a:buFontTx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Don't make idle threats.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5021B66E-A387-4CC3-89B0-0F30AD1C2A96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0" y="2325688"/>
            <a:ext cx="6858000" cy="2057400"/>
          </a:xfrm>
        </p:spPr>
        <p:txBody>
          <a:bodyPr/>
          <a:lstStyle/>
          <a:p>
            <a:pPr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DP.2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Evaluating Disciplinary Processes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79BC64B7-5419-4B94-BF2F-300497262AD9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>
          <a:xfrm>
            <a:off x="177482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Bizarre Behaviors</a:t>
            </a:r>
          </a:p>
        </p:txBody>
      </p:sp>
      <p:sp>
        <p:nvSpPr>
          <p:cNvPr id="408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8163" y="1612900"/>
            <a:ext cx="8177212" cy="4303713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Behaviors that are unusual in nature and for which there may not be written rules or procedures: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Member shows up for work with large dangling earring and refuses to remove it.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Member shouts abuses at a citizen walking by station.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Member writes obscenities on restroom walls.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Member preaches religious beliefs to owners while on code enforcement.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2400" dirty="0" smtClean="0"/>
              <a:t> Member(s) engage in horseplay or practical jokes.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F60BE0CB-EC17-4A00-9A8D-35F3F2F8F866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855788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Bizarre Behaviors (</a:t>
            </a:r>
            <a:r>
              <a:rPr lang="en-US" cap="none" dirty="0" smtClean="0"/>
              <a:t>cont'd</a:t>
            </a:r>
            <a:r>
              <a:rPr lang="en-US" dirty="0" smtClean="0"/>
              <a:t>) 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4500" y="1452563"/>
            <a:ext cx="8270875" cy="4329112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What is bizarre to one may be normal to another.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COs need to guard against overreacting.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dirty="0" smtClean="0"/>
              <a:t>Bizarre behavior checklist: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Damage to equipment or property?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Create unsafe situation?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Correctable?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Violate the law?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Department's image damaged?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Damage morale?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8A7D2166-264A-4AF5-AD49-35E4F2E13DDF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213" y="8890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Introduction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304925"/>
            <a:ext cx="7534275" cy="46609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The perfect </a:t>
            </a:r>
            <a:r>
              <a:rPr lang="en-US" smtClean="0"/>
              <a:t>fire department/emergency </a:t>
            </a:r>
            <a:r>
              <a:rPr lang="en-US" dirty="0" smtClean="0"/>
              <a:t>medical services (EMS):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Perfect set of rules.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Management support.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Employees know appeal </a:t>
            </a:r>
            <a:br>
              <a:rPr lang="en-US" dirty="0" smtClean="0"/>
            </a:br>
            <a:r>
              <a:rPr lang="en-US" dirty="0" smtClean="0"/>
              <a:t>procedures.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Rules enforced.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dirty="0" smtClean="0"/>
              <a:t> Transferring of problem personnel </a:t>
            </a:r>
            <a:br>
              <a:rPr lang="en-US" dirty="0" smtClean="0"/>
            </a:br>
            <a:r>
              <a:rPr lang="en-US" dirty="0" smtClean="0"/>
              <a:t>at the first opportunity never occurs.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Company Officers (COs) trained in discipline.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1DA35461-1D63-47C1-B831-7FE6A474DF1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2575" y="2174875"/>
            <a:ext cx="348932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Bizarre Behaviors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 </a:t>
            </a:r>
          </a:p>
        </p:txBody>
      </p:sp>
      <p:sp>
        <p:nvSpPr>
          <p:cNvPr id="410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1175" y="1666875"/>
            <a:ext cx="82042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As CO, you must deal with this type of behavior just as you do with routine disciplinary problems. 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Avoid inappropriate reactions.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Make sure your normal procedures are followed.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Advise employee of appeal procedures.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DP-</a:t>
            </a:r>
            <a:fld id="{478EF51D-CC61-48ED-A557-D73EEC023F89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Bizarre Behaviors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1175" y="1666875"/>
            <a:ext cx="82042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If there is no specific rule in place, consult management. Management should: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Determine policy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Transmit policy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Enforce new policy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Continue disciplinary actions even if it is felt the actions will be reversed on appeal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654CCA1F-3D05-4C7A-95C5-052D7CB280EF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Bizarre Behaviors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 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25488" y="1504950"/>
            <a:ext cx="8086003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In many cases involving inexperienced supervisors or managers, termination is their primary reaction to any type of bizarre behavior. These inappropriate reactions are almost always lost when appealed.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The CO should seek advice from superiors when dealing with any type of bizarre behavior.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CE2C787A-D543-43B7-9211-A0246BD5ED03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700" name="Rectangle 4"/>
          <p:cNvSpPr>
            <a:spLocks noGrp="1" noChangeArrowheads="1"/>
          </p:cNvSpPr>
          <p:nvPr>
            <p:ph type="title"/>
          </p:nvPr>
        </p:nvSpPr>
        <p:spPr>
          <a:xfrm>
            <a:off x="18827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Employee Values</a:t>
            </a:r>
          </a:p>
        </p:txBody>
      </p:sp>
      <p:sp>
        <p:nvSpPr>
          <p:cNvPr id="413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3225" y="1558925"/>
            <a:ext cx="8364538" cy="3201988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Wouldn't it be wonderful if all employees had: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Proper attitude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Willingness to work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Commitment to departmental goals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They don't! There will always be some: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Undisciplined personnel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Incompetent personnel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dirty="0" smtClean="0"/>
              <a:t> Personnel who won't do the work expected of them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94FD0E88-5B19-43C7-A066-B7F56C2F8206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Employee Values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6888" y="1666875"/>
            <a:ext cx="821848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Three types of subordinates: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Employee with positive self-imposed discipline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Employee with goals and values that don't match organization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Will not adapt to department's goals and values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76987806-48BC-4A91-B2D2-2806F1838066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Employee Values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666875"/>
            <a:ext cx="809625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Don't ignore problems.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Don't let improper behavior slide--take action.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Be sure you inform employee that a rule has been </a:t>
            </a:r>
            <a:r>
              <a:rPr lang="en-US" sz="3200" smtClean="0"/>
              <a:t>violated as </a:t>
            </a:r>
            <a:r>
              <a:rPr lang="en-US" sz="3200" dirty="0" smtClean="0"/>
              <a:t>soon as it occurs.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Most marginal employees can be coached and motivated into becoming productive employees.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FCF35030-BBBF-4E88-84AA-1C694D357A48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2595563"/>
            <a:ext cx="7597775" cy="2057400"/>
          </a:xfrm>
        </p:spPr>
        <p:txBody>
          <a:bodyPr/>
          <a:lstStyle/>
          <a:p>
            <a:pPr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DP.3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Determining Proper Discipline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B4C271FA-9C11-4677-95BC-12B534D6A264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452563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smtClean="0"/>
              <a:t>Final Tips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3875" y="1666875"/>
            <a:ext cx="8191500" cy="4448175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Cardinal Rule #1:  Praise in public; criticize in private.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Treat every case as if it will be appealed.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When discipline is given, it is over.  Don't keep referring to someone's mistakes.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Apply discipline consistently, fairly, and impartially.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Deal with behavior, not personality.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Never discipline when you are angry.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Reinforce good behavior.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Set a good example.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Don't "save up" discipline--act as soon as possible.</a:t>
            </a:r>
          </a:p>
          <a:p>
            <a:pPr marL="914400">
              <a:spcBef>
                <a:spcPts val="0"/>
              </a:spcBef>
              <a:defRPr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86C080B7-F05A-41FA-AB99-E298DF47CB59}" type="slidenum">
              <a:rPr lang="en-US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73213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Final Tips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3875" y="1760538"/>
            <a:ext cx="833755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Don't threaten punishment you cannot deliver.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If you suspect substance abuse, get help from chief's office.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If in doubt on any disciplinary action, ask the chief's office.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Don't play games with union by giving too much discipline, figuring it will be reduced when appealed.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Don't transfer your problems; solve them.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Be familiar with union contract's grievance procedures and employee rights.</a:t>
            </a:r>
          </a:p>
          <a:p>
            <a:pPr marL="914400">
              <a:spcBef>
                <a:spcPts val="0"/>
              </a:spcBef>
              <a:defRPr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DP-</a:t>
            </a:r>
            <a:fld id="{9A7EA5F2-3C8F-4CE4-A881-F6DD1FF0E9B0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60513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Final Tips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666875"/>
            <a:ext cx="79756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Know your rules and regulations thoroughly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Be willing to treat an honest mistake as an honest mistake.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81EF2FAA-31C8-4DEA-9860-56AB8267080A}" type="slidenum">
              <a:rPr lang="en-US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4" name="Rectangle 6"/>
          <p:cNvSpPr>
            <a:spLocks noGrp="1" noChangeArrowheads="1"/>
          </p:cNvSpPr>
          <p:nvPr>
            <p:ph type="title"/>
          </p:nvPr>
        </p:nvSpPr>
        <p:spPr>
          <a:xfrm>
            <a:off x="18954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Introduction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25488" y="1666875"/>
            <a:ext cx="798988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Difficulties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Inappropriate/Obsolete rules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Unsupportive administration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Reductions in severity when appealed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Some officers who do not enforce rules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Transferring problem personnel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Untrained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EB811178-15AB-404A-B695-9A8EBE54722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5788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Introduction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760538"/>
            <a:ext cx="808355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sz="3200" dirty="0" smtClean="0"/>
              <a:t>Definition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Discipline is behavior and order maintained by training and control. 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A disciplinary system spells out specific punishments for specific infractions.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D4E8FBD5-9133-4427-9DB9-E08562DA9A8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2514600"/>
            <a:ext cx="7853363" cy="1990725"/>
          </a:xfrm>
        </p:spPr>
        <p:txBody>
          <a:bodyPr/>
          <a:lstStyle/>
          <a:p>
            <a:pPr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DP.1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Reasons Discipline Is Avoided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76864B3A-F559-4D0C-AD0C-0AD390BAF0B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Positive and Negative Discipline</a:t>
            </a:r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2788" y="1666875"/>
            <a:ext cx="4573587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Negative discipline involves: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Punishment, often harsh</a:t>
            </a:r>
          </a:p>
          <a:p>
            <a:pPr marL="457200" lvl="1" indent="-3175">
              <a:spcBef>
                <a:spcPts val="0"/>
              </a:spcBef>
              <a:defRPr/>
            </a:pPr>
            <a:r>
              <a:rPr lang="en-US" sz="3200" dirty="0" smtClean="0"/>
              <a:t> Win-lose climates</a:t>
            </a:r>
          </a:p>
          <a:p>
            <a:pPr marL="457200" lvl="1" indent="0">
              <a:spcBef>
                <a:spcPts val="0"/>
              </a:spcBef>
              <a:defRPr/>
            </a:pPr>
            <a:r>
              <a:rPr lang="en-US" sz="3200" dirty="0" smtClean="0"/>
              <a:t> Interpersonal resentment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2243201D-F8F7-4361-97A4-8EB1E244570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0988" y="1895475"/>
            <a:ext cx="3268662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MCj044132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69545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Positive and Negative Discipline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92450" y="1479550"/>
            <a:ext cx="5795963" cy="43021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ClrTx/>
              <a:buFontTx/>
              <a:buNone/>
              <a:defRPr/>
            </a:pPr>
            <a:r>
              <a:rPr lang="en-US" sz="2400" dirty="0" smtClean="0"/>
              <a:t>Positive approach: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Encourages self-discipline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Disciplinary actions necessary to educate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Lets person know through experience and example what is expected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Aimed at guiding the member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Mildest penalty causing change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400" dirty="0" smtClean="0"/>
              <a:t>Attitude that must be accepted by supervisor as approach and developed in subordinate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DP-</a:t>
            </a:r>
            <a:fld id="{0BCE913E-A3C3-4025-BE6C-58A2EE6F611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DC403B6402B4A94AF905BFBE0BED0" ma:contentTypeVersion="4" ma:contentTypeDescription="Create a new document." ma:contentTypeScope="" ma:versionID="89eb6dd4aa3e4d6b7bba1bf1ed42da1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215D04E-1517-4A6B-84BB-1236711359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056630-02B9-40DD-91CE-2958CA9789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6A514E7-4A34-4D5D-9F64-053EF5F5B43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2068</Words>
  <Application>Microsoft Office PowerPoint</Application>
  <PresentationFormat>On-screen Show (4:3)</PresentationFormat>
  <Paragraphs>394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Default Design</vt:lpstr>
      <vt:lpstr>Discipline at the Company Level </vt:lpstr>
      <vt:lpstr>OBJECTIVES</vt:lpstr>
      <vt:lpstr>OVERVIEW</vt:lpstr>
      <vt:lpstr>Introduction</vt:lpstr>
      <vt:lpstr>Introduction (cont'd)</vt:lpstr>
      <vt:lpstr>Introduction (cont'd)</vt:lpstr>
      <vt:lpstr>Activity DP.1 Reasons Discipline Is Avoided </vt:lpstr>
      <vt:lpstr>Positive and Negative Discipline</vt:lpstr>
      <vt:lpstr>Positive and Negative Discipline (cont'd)</vt:lpstr>
      <vt:lpstr>Rules and Regulations</vt:lpstr>
      <vt:lpstr>Rules and Regulations (cont'd)</vt:lpstr>
      <vt:lpstr>Rules and Regulations (cont'd)</vt:lpstr>
      <vt:lpstr>The Importance of Discipline</vt:lpstr>
      <vt:lpstr>The Importance of Discipline (cont'd)</vt:lpstr>
      <vt:lpstr>The Importance of Discipline (cont'd)</vt:lpstr>
      <vt:lpstr>The Importance of Discipline (cont'd)</vt:lpstr>
      <vt:lpstr>Slide 17</vt:lpstr>
      <vt:lpstr>Common Violations and Actions</vt:lpstr>
      <vt:lpstr>Slide 19</vt:lpstr>
      <vt:lpstr>Common Violations and Actions (cont'd)</vt:lpstr>
      <vt:lpstr>Slide 21</vt:lpstr>
      <vt:lpstr>Common Violations and Actions (cont'd)</vt:lpstr>
      <vt:lpstr>Common Violations and Actions (cont'd)</vt:lpstr>
      <vt:lpstr>Common Violations and Actions (cont'd)</vt:lpstr>
      <vt:lpstr>Common Violations and Actions (cont'd)</vt:lpstr>
      <vt:lpstr>Common violations and actions (cont'd)</vt:lpstr>
      <vt:lpstr>Common Violations and Actions (cont'd)</vt:lpstr>
      <vt:lpstr>Progressive Discipline</vt:lpstr>
      <vt:lpstr>Progressive Discipline (cont'd)</vt:lpstr>
      <vt:lpstr>Progressive Discipline (cont'd)</vt:lpstr>
      <vt:lpstr>Progressive Discipline (cont'd)</vt:lpstr>
      <vt:lpstr>Typical Actions Chart</vt:lpstr>
      <vt:lpstr>Typical Actions Chart (cont'd)</vt:lpstr>
      <vt:lpstr>The Disciplinary Interview</vt:lpstr>
      <vt:lpstr>The Disciplinary Interview (cont'd)</vt:lpstr>
      <vt:lpstr>The Disciplinary Interview (cont'd)</vt:lpstr>
      <vt:lpstr>Activity DP.2 Evaluating Disciplinary Processes </vt:lpstr>
      <vt:lpstr>Bizarre Behaviors</vt:lpstr>
      <vt:lpstr>Bizarre Behaviors (cont'd) </vt:lpstr>
      <vt:lpstr>Bizarre Behaviors (cont'd) </vt:lpstr>
      <vt:lpstr>Bizarre Behaviors (cont'd)</vt:lpstr>
      <vt:lpstr>Bizarre Behaviors (cont'd) </vt:lpstr>
      <vt:lpstr>Employee Values</vt:lpstr>
      <vt:lpstr>Employee Values (cont'd)</vt:lpstr>
      <vt:lpstr>Employee Values (cont'd) </vt:lpstr>
      <vt:lpstr>Activity DP.3 Determining Proper Discipline </vt:lpstr>
      <vt:lpstr>Final Tips</vt:lpstr>
      <vt:lpstr>Final Tips (cont'd)</vt:lpstr>
      <vt:lpstr>Final Tips (cont'd)</vt:lpstr>
    </vt:vector>
  </TitlesOfParts>
  <Company>NETC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Kathleen Marie McRorie</dc:creator>
  <cp:lastModifiedBy>jvanover</cp:lastModifiedBy>
  <cp:revision>123</cp:revision>
  <cp:lastPrinted>1998-08-24T18:40:58Z</cp:lastPrinted>
  <dcterms:created xsi:type="dcterms:W3CDTF">1998-08-24T14:05:34Z</dcterms:created>
  <dcterms:modified xsi:type="dcterms:W3CDTF">2010-06-29T12:39:13Z</dcterms:modified>
</cp:coreProperties>
</file>