
<file path=[Content_Types].xml><?xml version="1.0" encoding="utf-8"?>
<Types xmlns="http://schemas.openxmlformats.org/package/2006/content-types">
  <Override PartName="/customXml/itemProps3.xml" ContentType="application/vnd.openxmlformats-officedocument.customXmlProperties+xml"/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54"/>
  </p:notesMasterIdLst>
  <p:handoutMasterIdLst>
    <p:handoutMasterId r:id="rId55"/>
  </p:handoutMasterIdLst>
  <p:sldIdLst>
    <p:sldId id="527" r:id="rId5"/>
    <p:sldId id="256" r:id="rId6"/>
    <p:sldId id="258" r:id="rId7"/>
    <p:sldId id="478" r:id="rId8"/>
    <p:sldId id="479" r:id="rId9"/>
    <p:sldId id="480" r:id="rId10"/>
    <p:sldId id="528" r:id="rId11"/>
    <p:sldId id="481" r:id="rId12"/>
    <p:sldId id="482" r:id="rId13"/>
    <p:sldId id="483" r:id="rId14"/>
    <p:sldId id="484" r:id="rId15"/>
    <p:sldId id="485" r:id="rId16"/>
    <p:sldId id="486" r:id="rId17"/>
    <p:sldId id="487" r:id="rId18"/>
    <p:sldId id="488" r:id="rId19"/>
    <p:sldId id="489" r:id="rId20"/>
    <p:sldId id="506" r:id="rId21"/>
    <p:sldId id="490" r:id="rId22"/>
    <p:sldId id="507" r:id="rId23"/>
    <p:sldId id="491" r:id="rId24"/>
    <p:sldId id="508" r:id="rId25"/>
    <p:sldId id="492" r:id="rId26"/>
    <p:sldId id="493" r:id="rId27"/>
    <p:sldId id="494" r:id="rId28"/>
    <p:sldId id="495" r:id="rId29"/>
    <p:sldId id="531" r:id="rId30"/>
    <p:sldId id="496" r:id="rId31"/>
    <p:sldId id="497" r:id="rId32"/>
    <p:sldId id="498" r:id="rId33"/>
    <p:sldId id="499" r:id="rId34"/>
    <p:sldId id="500" r:id="rId35"/>
    <p:sldId id="501" r:id="rId36"/>
    <p:sldId id="502" r:id="rId37"/>
    <p:sldId id="503" r:id="rId38"/>
    <p:sldId id="504" r:id="rId39"/>
    <p:sldId id="509" r:id="rId40"/>
    <p:sldId id="529" r:id="rId41"/>
    <p:sldId id="510" r:id="rId42"/>
    <p:sldId id="511" r:id="rId43"/>
    <p:sldId id="512" r:id="rId44"/>
    <p:sldId id="513" r:id="rId45"/>
    <p:sldId id="514" r:id="rId46"/>
    <p:sldId id="515" r:id="rId47"/>
    <p:sldId id="516" r:id="rId48"/>
    <p:sldId id="517" r:id="rId49"/>
    <p:sldId id="530" r:id="rId50"/>
    <p:sldId id="518" r:id="rId51"/>
    <p:sldId id="519" r:id="rId52"/>
    <p:sldId id="520" r:id="rId5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00FFFF"/>
    <a:srgbClr val="33CCCC"/>
    <a:srgbClr val="000000"/>
    <a:srgbClr val="FFFFCC"/>
    <a:srgbClr val="003C64"/>
    <a:srgbClr val="99FF33"/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02" autoAdjust="0"/>
    <p:restoredTop sz="94621" autoAdjust="0"/>
  </p:normalViewPr>
  <p:slideViewPr>
    <p:cSldViewPr snapToGrid="0">
      <p:cViewPr varScale="1">
        <p:scale>
          <a:sx n="69" d="100"/>
          <a:sy n="69" d="100"/>
        </p:scale>
        <p:origin x="-36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4" d="100"/>
          <a:sy n="54" d="100"/>
        </p:scale>
        <p:origin x="-1818" y="-84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slide" Target="slides/slide43.xml"/><Relationship Id="rId50" Type="http://schemas.openxmlformats.org/officeDocument/2006/relationships/slide" Target="slides/slide46.xml"/><Relationship Id="rId55" Type="http://schemas.openxmlformats.org/officeDocument/2006/relationships/handoutMaster" Target="handoutMasters/handout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slide" Target="slides/slide42.xml"/><Relationship Id="rId59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slide" Target="slides/slide37.xml"/><Relationship Id="rId54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53" Type="http://schemas.openxmlformats.org/officeDocument/2006/relationships/slide" Target="slides/slide49.xml"/><Relationship Id="rId58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slide" Target="slides/slide45.xml"/><Relationship Id="rId57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52" Type="http://schemas.openxmlformats.org/officeDocument/2006/relationships/slide" Target="slides/slide48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slide" Target="slides/slide44.xml"/><Relationship Id="rId56" Type="http://schemas.openxmlformats.org/officeDocument/2006/relationships/presProps" Target="presProps.xml"/><Relationship Id="rId8" Type="http://schemas.openxmlformats.org/officeDocument/2006/relationships/slide" Target="slides/slide4.xml"/><Relationship Id="rId51" Type="http://schemas.openxmlformats.org/officeDocument/2006/relationships/slide" Target="slides/slide47.xml"/><Relationship Id="rId3" Type="http://schemas.openxmlformats.org/officeDocument/2006/relationships/customXml" Target="../customXml/item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2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1221B65-9BA5-4F1F-AA5A-E020AC45A3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DP-</a:t>
            </a:r>
            <a:fld id="{F63899BE-6DD2-4161-B0CE-567752A8F7D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cap="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3pPr>
              <a:buNone/>
              <a:defRPr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DP-</a:t>
            </a:r>
            <a:fld id="{108DDC66-54C4-41A3-B266-18FEE917AC9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142875"/>
            <a:ext cx="191135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66825" y="142875"/>
            <a:ext cx="5584825" cy="5638800"/>
          </a:xfrm>
        </p:spPr>
        <p:txBody>
          <a:bodyPr vert="eaVert"/>
          <a:lstStyle>
            <a:lvl3pPr>
              <a:buNone/>
              <a:defRPr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DP-</a:t>
            </a:r>
            <a:fld id="{18F0B202-987F-42E3-A81B-C9C26C994F4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7400" y="142875"/>
            <a:ext cx="6858000" cy="1143000"/>
          </a:xfrm>
        </p:spPr>
        <p:txBody>
          <a:bodyPr/>
          <a:lstStyle>
            <a:lvl1pPr>
              <a:defRPr cap="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266825" y="1666875"/>
            <a:ext cx="3648075" cy="41148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67300" y="1666875"/>
            <a:ext cx="3648075" cy="41148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DP-</a:t>
            </a:r>
            <a:fld id="{76F2A5C0-AE27-41DF-A509-FC8052657F9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7400" y="142875"/>
            <a:ext cx="6858000" cy="1143000"/>
          </a:xfrm>
        </p:spPr>
        <p:txBody>
          <a:bodyPr/>
          <a:lstStyle>
            <a:lvl1pPr>
              <a:defRPr cap="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6825" y="1666875"/>
            <a:ext cx="3648075" cy="41148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67300" y="1666875"/>
            <a:ext cx="3648075" cy="41148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DP-</a:t>
            </a:r>
            <a:fld id="{D65B127C-AD13-4044-BBB5-D11F196D79E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7400" y="142875"/>
            <a:ext cx="6858000" cy="1143000"/>
          </a:xfrm>
        </p:spPr>
        <p:txBody>
          <a:bodyPr/>
          <a:lstStyle>
            <a:lvl1pPr>
              <a:defRPr cap="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266825" y="1666875"/>
            <a:ext cx="744855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DP-</a:t>
            </a:r>
            <a:fld id="{ED9A5C49-3CAB-44EA-9AE2-49A563D48FA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cap="all" baseline="0"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rgbClr val="FFFF00"/>
              </a:buClr>
              <a:defRPr sz="2800" b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defRPr>
            </a:lvl1pPr>
            <a:lvl2pPr>
              <a:buClr>
                <a:srgbClr val="FFFF00"/>
              </a:buClr>
              <a:buFont typeface="Times New Roman" pitchFamily="18" charset="0"/>
              <a:buChar char="–"/>
              <a:defRPr sz="2800" b="1" baseline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defRPr>
            </a:lvl2pPr>
            <a:lvl3pPr>
              <a:defRPr sz="2800" b="0">
                <a:latin typeface="Times New Roman" pitchFamily="18" charset="0"/>
                <a:cs typeface="Times New Roman" pitchFamily="18" charset="0"/>
              </a:defRPr>
            </a:lvl3pPr>
            <a:lvl4pPr>
              <a:defRPr sz="2800" b="0">
                <a:latin typeface="Times New Roman" pitchFamily="18" charset="0"/>
                <a:cs typeface="Times New Roman" pitchFamily="18" charset="0"/>
              </a:defRPr>
            </a:lvl4pPr>
            <a:lvl5pPr>
              <a:defRPr sz="2800" b="0">
                <a:latin typeface="Times New Roman" pitchFamily="18" charset="0"/>
                <a:cs typeface="Times New Roman" pitchFamily="18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 Second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DP-</a:t>
            </a:r>
            <a:fld id="{66BDE05D-8821-40C8-BF29-C0E71EDDCCE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DP-</a:t>
            </a:r>
            <a:fld id="{50C5DEB5-685E-4D98-AA47-269C5C3FEEF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cap="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6825" y="1666875"/>
            <a:ext cx="3648075" cy="4114800"/>
          </a:xfrm>
        </p:spPr>
        <p:txBody>
          <a:bodyPr/>
          <a:lstStyle>
            <a:lvl1pPr marL="463550" indent="-463550">
              <a:buClr>
                <a:srgbClr val="FFFF00"/>
              </a:buClr>
              <a:defRPr sz="2800" b="0"/>
            </a:lvl1pPr>
            <a:lvl2pPr marL="463550" indent="-6350">
              <a:buClr>
                <a:srgbClr val="FFFF00"/>
              </a:buClr>
              <a:buFont typeface="Times New Roman" pitchFamily="18" charset="0"/>
              <a:buChar char="–"/>
              <a:defRPr sz="2800" b="0" baseline="0"/>
            </a:lvl2pPr>
            <a:lvl3pPr>
              <a:defRPr sz="2800" b="0"/>
            </a:lvl3pPr>
            <a:lvl4pPr>
              <a:defRPr sz="2800" b="0"/>
            </a:lvl4pPr>
            <a:lvl5pPr>
              <a:defRPr sz="2800" b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 Second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67300" y="1666875"/>
            <a:ext cx="3648075" cy="4114800"/>
          </a:xfrm>
        </p:spPr>
        <p:txBody>
          <a:bodyPr/>
          <a:lstStyle>
            <a:lvl1pPr marL="463550" indent="-463550">
              <a:buClr>
                <a:srgbClr val="FFFF00"/>
              </a:buClr>
              <a:defRPr sz="2800" b="0"/>
            </a:lvl1pPr>
            <a:lvl2pPr marL="463550" indent="-6350">
              <a:buClr>
                <a:srgbClr val="FFFF00"/>
              </a:buClr>
              <a:buFont typeface="Times New Roman" pitchFamily="18" charset="0"/>
              <a:buChar char="–"/>
              <a:defRPr sz="2800" b="0"/>
            </a:lvl2pPr>
            <a:lvl3pPr>
              <a:defRPr sz="2800" b="0"/>
            </a:lvl3pPr>
            <a:lvl4pPr>
              <a:defRPr sz="2800" b="0"/>
            </a:lvl4pPr>
            <a:lvl5pPr>
              <a:defRPr sz="2800" b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 Second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DP-</a:t>
            </a:r>
            <a:fld id="{44E79091-6855-4F4B-81C2-8EC6694703D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buNone/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DP-</a:t>
            </a:r>
            <a:fld id="{F5BB5FDE-8889-4C67-829A-81C597D2352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cap="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DP-</a:t>
            </a:r>
            <a:fld id="{C8D44C2B-33ED-4F2A-BF60-85756D1CF80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DP-</a:t>
            </a:r>
            <a:fld id="{EF8AB4E9-3535-4B33-9298-BF9A01FDECD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DP-</a:t>
            </a:r>
            <a:fld id="{BB8C4CCB-4BFC-4DDE-BAF4-2520D3A8295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DP-</a:t>
            </a:r>
            <a:fld id="{EDAF5D3B-A6AB-4613-8F9A-C40D946BE9A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6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66825" y="1666875"/>
            <a:ext cx="744855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 Second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10375" y="6162675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r>
              <a:rPr lang="en-US"/>
              <a:t>Slide DP-</a:t>
            </a:r>
            <a:fld id="{4E803736-D392-4E69-B234-141A726A45F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28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2057400" y="142875"/>
            <a:ext cx="6858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FFFF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FFFF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FFFF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FFFF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FFFF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FFFF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FFFF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FFFF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FFFF"/>
          </a:solidFill>
          <a:latin typeface="Arial" charset="0"/>
        </a:defRPr>
      </a:lvl9pPr>
    </p:titleStyle>
    <p:bodyStyle>
      <a:lvl1pPr marL="463550" indent="-463550" algn="l" rtl="0" eaLnBrk="0" fontAlgn="base" hangingPunct="0">
        <a:spcBef>
          <a:spcPct val="20000"/>
        </a:spcBef>
        <a:spcAft>
          <a:spcPct val="0"/>
        </a:spcAft>
        <a:buClr>
          <a:srgbClr val="FFFF00"/>
        </a:buClr>
        <a:buFont typeface="Arial" charset="0"/>
        <a:buChar char="•"/>
        <a:defRPr sz="2800" b="1">
          <a:solidFill>
            <a:srgbClr val="FFFFFF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Times New Roman" pitchFamily="18" charset="0"/>
          <a:ea typeface="+mn-ea"/>
          <a:cs typeface="Times New Roman" pitchFamily="18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FFF00"/>
        </a:buClr>
        <a:buSzPct val="130000"/>
        <a:buFont typeface="Times New Roman" pitchFamily="18" charset="0"/>
        <a:buChar char="–"/>
        <a:defRPr sz="2800" b="1">
          <a:solidFill>
            <a:srgbClr val="FFFFFF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Times New Roman" pitchFamily="18" charset="0"/>
          <a:cs typeface="Times New Roman" pitchFamily="18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Times New Roman" pitchFamily="18" charset="0"/>
          <a:cs typeface="Times New Roman" pitchFamily="18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18" charset="0"/>
          <a:cs typeface="Times New Roman" pitchFamily="18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  <a:cs typeface="Times New Roman" pitchFamily="18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3414713"/>
            <a:ext cx="6858000" cy="2259012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Discipline at the Company Level</a:t>
            </a:r>
            <a:br>
              <a:rPr lang="en-US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DP-</a:t>
            </a:r>
            <a:fld id="{740D71B4-745C-421C-B5D2-9BF937234FD8}" type="slidenum">
              <a:rPr lang="en-US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-995363" y="1720850"/>
            <a:ext cx="10394951" cy="17541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914400" algn="ctr">
              <a:defRPr/>
            </a:pP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LEADERSHIP III FOR FIRE AND EMS:  STRATEGIES FOR SUPERVISORY SUCCESS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906" name="Rectangle 2"/>
          <p:cNvSpPr>
            <a:spLocks noGrp="1" noChangeArrowheads="1"/>
          </p:cNvSpPr>
          <p:nvPr>
            <p:ph type="title"/>
          </p:nvPr>
        </p:nvSpPr>
        <p:spPr>
          <a:xfrm>
            <a:off x="1666875" y="142875"/>
            <a:ext cx="6858000" cy="1143000"/>
          </a:xfrm>
        </p:spPr>
        <p:txBody>
          <a:bodyPr/>
          <a:lstStyle/>
          <a:p>
            <a:pPr>
              <a:defRPr/>
            </a:pPr>
            <a:r>
              <a:rPr lang="en-US" sz="4000" smtClean="0"/>
              <a:t>Rules and Regulations</a:t>
            </a:r>
          </a:p>
        </p:txBody>
      </p:sp>
      <p:sp>
        <p:nvSpPr>
          <p:cNvPr id="37990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492250"/>
            <a:ext cx="5056188" cy="4289425"/>
          </a:xfrm>
        </p:spPr>
        <p:txBody>
          <a:bodyPr/>
          <a:lstStyle/>
          <a:p>
            <a:pPr marL="457200" indent="-457200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sz="3200" dirty="0" smtClean="0"/>
              <a:t>"Hot stove" theory</a:t>
            </a:r>
          </a:p>
          <a:p>
            <a:pPr marL="457200" lvl="1" indent="-3175">
              <a:spcBef>
                <a:spcPts val="0"/>
              </a:spcBef>
              <a:defRPr/>
            </a:pPr>
            <a:r>
              <a:rPr lang="en-US" sz="3200" dirty="0" smtClean="0"/>
              <a:t> Gives you warning</a:t>
            </a:r>
          </a:p>
          <a:p>
            <a:pPr marL="457200" lvl="1" indent="-3175">
              <a:spcBef>
                <a:spcPts val="0"/>
              </a:spcBef>
              <a:defRPr/>
            </a:pPr>
            <a:r>
              <a:rPr lang="en-US" sz="3200" dirty="0" smtClean="0"/>
              <a:t> Reacts immediately</a:t>
            </a:r>
          </a:p>
          <a:p>
            <a:pPr marL="457200" lvl="1" indent="-3175">
              <a:spcBef>
                <a:spcPts val="0"/>
              </a:spcBef>
              <a:defRPr/>
            </a:pPr>
            <a:r>
              <a:rPr lang="en-US" sz="3200" dirty="0" smtClean="0"/>
              <a:t> Consistent</a:t>
            </a:r>
          </a:p>
          <a:p>
            <a:pPr marL="457200" lvl="1" indent="-3175">
              <a:spcBef>
                <a:spcPts val="0"/>
              </a:spcBef>
              <a:defRPr/>
            </a:pPr>
            <a:r>
              <a:rPr lang="en-US" sz="3200" dirty="0" smtClean="0"/>
              <a:t> Impersonal</a:t>
            </a:r>
          </a:p>
          <a:p>
            <a:pPr marL="457200" lvl="1" indent="0">
              <a:spcBef>
                <a:spcPts val="0"/>
              </a:spcBef>
              <a:defRPr/>
            </a:pPr>
            <a:r>
              <a:rPr lang="en-US" sz="3200" dirty="0" smtClean="0"/>
              <a:t> Doesn't apologize or gloat</a:t>
            </a:r>
          </a:p>
          <a:p>
            <a:pPr marL="457200" lvl="1" indent="-3175">
              <a:spcBef>
                <a:spcPts val="0"/>
              </a:spcBef>
              <a:defRPr/>
            </a:pPr>
            <a:r>
              <a:rPr lang="en-US" sz="3200" dirty="0" smtClean="0"/>
              <a:t> Doesn't get emotional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DP-</a:t>
            </a:r>
            <a:fld id="{3F86C426-3B85-4D69-90BE-2FA1E33E6261}" type="slidenum">
              <a:rPr lang="en-US"/>
              <a:pPr>
                <a:defRPr/>
              </a:pPr>
              <a:t>10</a:t>
            </a:fld>
            <a:endParaRPr lang="en-US" dirty="0"/>
          </a:p>
        </p:txBody>
      </p:sp>
      <p:pic>
        <p:nvPicPr>
          <p:cNvPr id="11269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88000" y="1681163"/>
            <a:ext cx="2955925" cy="394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0934" name="Rectangle 6"/>
          <p:cNvSpPr>
            <a:spLocks noGrp="1" noChangeArrowheads="1"/>
          </p:cNvSpPr>
          <p:nvPr>
            <p:ph type="title"/>
          </p:nvPr>
        </p:nvSpPr>
        <p:spPr>
          <a:xfrm>
            <a:off x="1936750" y="142875"/>
            <a:ext cx="6858000" cy="1143000"/>
          </a:xfrm>
        </p:spPr>
        <p:txBody>
          <a:bodyPr/>
          <a:lstStyle/>
          <a:p>
            <a:pPr>
              <a:defRPr/>
            </a:pPr>
            <a:r>
              <a:rPr lang="en-US" sz="4000" dirty="0" smtClean="0"/>
              <a:t>Rules and Regulations (</a:t>
            </a:r>
            <a:r>
              <a:rPr lang="en-US" sz="4000" cap="none" dirty="0" smtClean="0"/>
              <a:t>cont'd</a:t>
            </a:r>
            <a:r>
              <a:rPr lang="en-US" sz="4000" dirty="0" smtClean="0"/>
              <a:t>)</a:t>
            </a:r>
          </a:p>
        </p:txBody>
      </p:sp>
      <p:sp>
        <p:nvSpPr>
          <p:cNvPr id="380935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363538" y="1654175"/>
            <a:ext cx="8591550" cy="4114800"/>
          </a:xfrm>
        </p:spPr>
        <p:txBody>
          <a:bodyPr/>
          <a:lstStyle/>
          <a:p>
            <a:pPr marL="457200" indent="-457200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sz="3200" dirty="0" smtClean="0"/>
              <a:t>Rules are key to effective discipline if:</a:t>
            </a:r>
          </a:p>
          <a:p>
            <a:pPr marL="457200" lvl="1" indent="0">
              <a:spcBef>
                <a:spcPts val="0"/>
              </a:spcBef>
              <a:defRPr/>
            </a:pPr>
            <a:r>
              <a:rPr lang="en-US" sz="3200" dirty="0" smtClean="0"/>
              <a:t> Thoroughly understood and communicated</a:t>
            </a:r>
          </a:p>
          <a:p>
            <a:pPr marL="457200" lvl="1" indent="-3175">
              <a:spcBef>
                <a:spcPts val="0"/>
              </a:spcBef>
              <a:defRPr/>
            </a:pPr>
            <a:r>
              <a:rPr lang="en-US" sz="3200" dirty="0" smtClean="0"/>
              <a:t> Applied equally</a:t>
            </a:r>
          </a:p>
          <a:p>
            <a:pPr marL="457200" lvl="1" indent="-3175">
              <a:spcBef>
                <a:spcPts val="0"/>
              </a:spcBef>
              <a:defRPr/>
            </a:pPr>
            <a:r>
              <a:rPr lang="en-US" sz="3200" dirty="0" smtClean="0"/>
              <a:t> Enforced</a:t>
            </a:r>
          </a:p>
          <a:p>
            <a:pPr marL="457200" lvl="1" indent="-3175">
              <a:spcBef>
                <a:spcPts val="0"/>
              </a:spcBef>
              <a:defRPr/>
            </a:pPr>
            <a:r>
              <a:rPr lang="en-US" sz="3200" dirty="0" smtClean="0"/>
              <a:t> Written</a:t>
            </a:r>
          </a:p>
          <a:p>
            <a:pPr marL="457200" lvl="1" indent="-3175">
              <a:spcBef>
                <a:spcPts val="0"/>
              </a:spcBef>
              <a:defRPr/>
            </a:pPr>
            <a:r>
              <a:rPr lang="en-US" sz="3200" dirty="0" smtClean="0"/>
              <a:t> Needed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DP-</a:t>
            </a:r>
            <a:fld id="{580C2568-BEDF-42EC-A8AB-7ECB515387D4}" type="slidenum">
              <a:rPr lang="en-US"/>
              <a:pPr>
                <a:defRPr/>
              </a:pPr>
              <a:t>11</a:t>
            </a:fld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95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Rules and Regulations (</a:t>
            </a:r>
            <a:r>
              <a:rPr lang="en-US" cap="none" dirty="0" smtClean="0"/>
              <a:t>cont'd</a:t>
            </a:r>
            <a:r>
              <a:rPr lang="en-US" dirty="0" smtClean="0"/>
              <a:t>)</a:t>
            </a:r>
          </a:p>
        </p:txBody>
      </p:sp>
      <p:sp>
        <p:nvSpPr>
          <p:cNvPr id="1331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17513" y="1438275"/>
            <a:ext cx="6145212" cy="4343400"/>
          </a:xfrm>
        </p:spPr>
        <p:txBody>
          <a:bodyPr/>
          <a:lstStyle/>
          <a:p>
            <a:pPr marL="457200" indent="-457200">
              <a:spcBef>
                <a:spcPts val="0"/>
              </a:spcBef>
              <a:defRPr/>
            </a:pPr>
            <a:r>
              <a:rPr lang="en-US" dirty="0" smtClean="0"/>
              <a:t>Failure to follow rules can endanger others.</a:t>
            </a:r>
          </a:p>
          <a:p>
            <a:pPr marL="457200" indent="-457200">
              <a:spcBef>
                <a:spcPts val="0"/>
              </a:spcBef>
              <a:defRPr/>
            </a:pPr>
            <a:r>
              <a:rPr lang="en-US" dirty="0" smtClean="0"/>
              <a:t>Rules should be reviewed periodically.</a:t>
            </a:r>
          </a:p>
          <a:p>
            <a:pPr marL="457200" lvl="1" indent="0">
              <a:spcBef>
                <a:spcPts val="0"/>
              </a:spcBef>
              <a:defRPr/>
            </a:pPr>
            <a:r>
              <a:rPr lang="en-US" dirty="0" smtClean="0"/>
              <a:t> Obsolete rules can cause disrespect.</a:t>
            </a:r>
          </a:p>
          <a:p>
            <a:pPr marL="457200" lvl="1" indent="0">
              <a:spcBef>
                <a:spcPts val="0"/>
              </a:spcBef>
              <a:defRPr/>
            </a:pPr>
            <a:r>
              <a:rPr lang="en-US" dirty="0" smtClean="0"/>
              <a:t> Obsolete rules weaken control and morale.</a:t>
            </a:r>
          </a:p>
          <a:p>
            <a:pPr marL="457200" lvl="1" indent="0">
              <a:spcBef>
                <a:spcPts val="0"/>
              </a:spcBef>
              <a:defRPr/>
            </a:pPr>
            <a:r>
              <a:rPr lang="en-US" dirty="0" smtClean="0"/>
              <a:t> COs should work toward changing unfair or obsolete rules.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DP-</a:t>
            </a:r>
            <a:fld id="{A4CB6CC5-EA08-4FE9-B57E-D2BCED4E6107}" type="slidenum">
              <a:rPr lang="en-US"/>
              <a:pPr>
                <a:defRPr/>
              </a:pPr>
              <a:t>12</a:t>
            </a:fld>
            <a:endParaRPr lang="en-US" dirty="0"/>
          </a:p>
        </p:txBody>
      </p:sp>
      <p:pic>
        <p:nvPicPr>
          <p:cNvPr id="13317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30975" y="1741488"/>
            <a:ext cx="2400300" cy="367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981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The Importance of Discipline</a:t>
            </a:r>
          </a:p>
        </p:txBody>
      </p:sp>
      <p:sp>
        <p:nvSpPr>
          <p:cNvPr id="14339" name="Rectangle 6"/>
          <p:cNvSpPr>
            <a:spLocks noGrp="1" noChangeArrowheads="1"/>
          </p:cNvSpPr>
          <p:nvPr>
            <p:ph type="body" sz="half" idx="1"/>
          </p:nvPr>
        </p:nvSpPr>
        <p:spPr>
          <a:xfrm>
            <a:off x="376238" y="1666875"/>
            <a:ext cx="4430712" cy="4114800"/>
          </a:xfrm>
        </p:spPr>
        <p:txBody>
          <a:bodyPr/>
          <a:lstStyle/>
          <a:p>
            <a:pPr marL="457200" indent="-457200">
              <a:spcBef>
                <a:spcPts val="0"/>
              </a:spcBef>
              <a:defRPr/>
            </a:pPr>
            <a:r>
              <a:rPr lang="en-US" b="1" dirty="0" smtClean="0"/>
              <a:t>To the department</a:t>
            </a:r>
          </a:p>
          <a:p>
            <a:pPr marL="457200" lvl="1" indent="0">
              <a:spcBef>
                <a:spcPts val="0"/>
              </a:spcBef>
              <a:defRPr/>
            </a:pPr>
            <a:r>
              <a:rPr lang="en-US" b="1" dirty="0" smtClean="0"/>
              <a:t> Enhances organizational efficiency and effectiveness</a:t>
            </a:r>
          </a:p>
          <a:p>
            <a:pPr marL="457200" lvl="1" indent="0">
              <a:spcBef>
                <a:spcPts val="0"/>
              </a:spcBef>
              <a:defRPr/>
            </a:pPr>
            <a:r>
              <a:rPr lang="en-US" b="1" dirty="0" smtClean="0"/>
              <a:t> Reinforces departmental values</a:t>
            </a:r>
          </a:p>
          <a:p>
            <a:pPr marL="457200" lvl="1" indent="0">
              <a:spcBef>
                <a:spcPts val="0"/>
              </a:spcBef>
              <a:defRPr/>
            </a:pPr>
            <a:r>
              <a:rPr lang="en-US" b="1" dirty="0" smtClean="0"/>
              <a:t> Reinforces hierarchical relationships </a:t>
            </a:r>
          </a:p>
        </p:txBody>
      </p:sp>
      <p:sp>
        <p:nvSpPr>
          <p:cNvPr id="382983" name="Rectangle 7"/>
          <p:cNvSpPr>
            <a:spLocks noGrp="1" noChangeArrowheads="1"/>
          </p:cNvSpPr>
          <p:nvPr>
            <p:ph type="body" sz="half" idx="2"/>
          </p:nvPr>
        </p:nvSpPr>
        <p:spPr>
          <a:xfrm>
            <a:off x="4424363" y="1666875"/>
            <a:ext cx="4557712" cy="4114800"/>
          </a:xfrm>
        </p:spPr>
        <p:txBody>
          <a:bodyPr/>
          <a:lstStyle/>
          <a:p>
            <a:pPr marL="457200" lvl="1" indent="0">
              <a:spcBef>
                <a:spcPts val="0"/>
              </a:spcBef>
              <a:defRPr/>
            </a:pPr>
            <a:r>
              <a:rPr lang="en-US" b="1" dirty="0" smtClean="0"/>
              <a:t> Fosters order, not chaos</a:t>
            </a:r>
          </a:p>
          <a:p>
            <a:pPr marL="457200" lvl="1" indent="0">
              <a:spcBef>
                <a:spcPts val="0"/>
              </a:spcBef>
              <a:defRPr/>
            </a:pPr>
            <a:r>
              <a:rPr lang="en-US" b="1" dirty="0" smtClean="0"/>
              <a:t> Clarifies management's expectations of subordinates</a:t>
            </a:r>
          </a:p>
          <a:p>
            <a:pPr marL="457200" lvl="1" indent="0">
              <a:spcBef>
                <a:spcPts val="0"/>
              </a:spcBef>
              <a:defRPr/>
            </a:pPr>
            <a:r>
              <a:rPr lang="en-US" b="1" dirty="0" smtClean="0"/>
              <a:t> Resolve problems at an early stage</a:t>
            </a:r>
          </a:p>
          <a:p>
            <a:pPr marL="457200" lvl="1" indent="0">
              <a:spcBef>
                <a:spcPts val="0"/>
              </a:spcBef>
              <a:defRPr/>
            </a:pPr>
            <a:r>
              <a:rPr lang="en-US" b="1" dirty="0" smtClean="0"/>
              <a:t> Reduces organizational liability</a:t>
            </a:r>
          </a:p>
          <a:p>
            <a:pPr marL="914400">
              <a:spcBef>
                <a:spcPts val="0"/>
              </a:spcBef>
              <a:buFont typeface="Arial" pitchFamily="34" charset="0"/>
              <a:buChar char="•"/>
              <a:defRPr/>
            </a:pPr>
            <a:endParaRPr lang="en-US" b="1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DP-</a:t>
            </a:r>
            <a:fld id="{F8FBDD3E-467C-4632-A253-2EAD42823972}" type="slidenum">
              <a:rPr lang="en-US"/>
              <a:pPr>
                <a:defRPr/>
              </a:pPr>
              <a:t>13</a:t>
            </a:fld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4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The Importance of Discipline (</a:t>
            </a:r>
            <a:r>
              <a:rPr lang="en-US" cap="none" dirty="0" smtClean="0"/>
              <a:t>cont'd</a:t>
            </a:r>
            <a:r>
              <a:rPr lang="en-US" dirty="0" smtClean="0"/>
              <a:t>)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74625" y="1666875"/>
            <a:ext cx="4418013" cy="4114800"/>
          </a:xfrm>
        </p:spPr>
        <p:txBody>
          <a:bodyPr/>
          <a:lstStyle/>
          <a:p>
            <a:pPr marL="457200" indent="-457200">
              <a:spcBef>
                <a:spcPts val="0"/>
              </a:spcBef>
              <a:defRPr/>
            </a:pPr>
            <a:r>
              <a:rPr lang="en-US" b="1" dirty="0" smtClean="0"/>
              <a:t>To the CO</a:t>
            </a:r>
          </a:p>
          <a:p>
            <a:pPr marL="457200" lvl="1" indent="0">
              <a:spcBef>
                <a:spcPts val="0"/>
              </a:spcBef>
              <a:defRPr/>
            </a:pPr>
            <a:r>
              <a:rPr lang="en-US" b="1" dirty="0" smtClean="0"/>
              <a:t> Provides tools to deal with improper behavior </a:t>
            </a:r>
          </a:p>
          <a:p>
            <a:pPr marL="457200" lvl="1" indent="0">
              <a:spcBef>
                <a:spcPts val="0"/>
              </a:spcBef>
              <a:defRPr/>
            </a:pPr>
            <a:r>
              <a:rPr lang="en-US" b="1" dirty="0" smtClean="0"/>
              <a:t> Increases company efficiency</a:t>
            </a:r>
          </a:p>
          <a:p>
            <a:pPr marL="457200" lvl="1" indent="0">
              <a:spcBef>
                <a:spcPts val="0"/>
              </a:spcBef>
              <a:defRPr/>
            </a:pPr>
            <a:r>
              <a:rPr lang="en-US" b="1" dirty="0" smtClean="0"/>
              <a:t> Provides framework for equitable and fair treatment </a:t>
            </a:r>
          </a:p>
        </p:txBody>
      </p:sp>
      <p:sp>
        <p:nvSpPr>
          <p:cNvPr id="38400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706938" y="2070100"/>
            <a:ext cx="4316412" cy="4114800"/>
          </a:xfrm>
        </p:spPr>
        <p:txBody>
          <a:bodyPr/>
          <a:lstStyle/>
          <a:p>
            <a:pPr marL="0" lvl="1" indent="0">
              <a:spcBef>
                <a:spcPts val="0"/>
              </a:spcBef>
              <a:defRPr/>
            </a:pPr>
            <a:r>
              <a:rPr lang="en-US" b="1" dirty="0" smtClean="0"/>
              <a:t> Authority to discipline contributes to CO's powerbase</a:t>
            </a:r>
          </a:p>
          <a:p>
            <a:pPr marL="0" lvl="1" indent="0">
              <a:spcBef>
                <a:spcPts val="0"/>
              </a:spcBef>
              <a:defRPr/>
            </a:pPr>
            <a:r>
              <a:rPr lang="en-US" b="1" dirty="0" smtClean="0"/>
              <a:t> Earns respect</a:t>
            </a:r>
          </a:p>
          <a:p>
            <a:pPr marL="0" lvl="1" indent="0">
              <a:spcBef>
                <a:spcPts val="0"/>
              </a:spcBef>
              <a:defRPr/>
            </a:pPr>
            <a:r>
              <a:rPr lang="en-US" b="1" dirty="0" smtClean="0"/>
              <a:t> Improves individual subordinate's performance</a:t>
            </a:r>
          </a:p>
          <a:p>
            <a:pPr marL="0" lvl="1" indent="0">
              <a:spcBef>
                <a:spcPts val="0"/>
              </a:spcBef>
              <a:defRPr/>
            </a:pPr>
            <a:r>
              <a:rPr lang="en-US" b="1" dirty="0" smtClean="0"/>
              <a:t> Increase self-discipline</a:t>
            </a:r>
          </a:p>
          <a:p>
            <a:pPr marL="914400">
              <a:spcBef>
                <a:spcPts val="0"/>
              </a:spcBef>
              <a:buFont typeface="Arial" pitchFamily="34" charset="0"/>
              <a:buChar char="•"/>
              <a:defRPr/>
            </a:pPr>
            <a:endParaRPr lang="en-US" b="1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DP-</a:t>
            </a:r>
            <a:fld id="{0578E2D5-05D2-4739-9B0B-5469C631CB63}" type="slidenum">
              <a:rPr lang="en-US"/>
              <a:pPr>
                <a:defRPr/>
              </a:pPr>
              <a:t>14</a:t>
            </a:fld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5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000" dirty="0" smtClean="0"/>
              <a:t>The Importance of Discipline (</a:t>
            </a:r>
            <a:r>
              <a:rPr lang="en-US" sz="4000" cap="none" dirty="0" smtClean="0"/>
              <a:t>cont'd</a:t>
            </a:r>
            <a:r>
              <a:rPr lang="en-US" sz="4000" dirty="0" smtClean="0"/>
              <a:t>)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79463" y="1666875"/>
            <a:ext cx="7935912" cy="4114800"/>
          </a:xfrm>
        </p:spPr>
        <p:txBody>
          <a:bodyPr/>
          <a:lstStyle/>
          <a:p>
            <a:pPr marL="457200" indent="-457200">
              <a:spcBef>
                <a:spcPts val="0"/>
              </a:spcBef>
              <a:defRPr/>
            </a:pPr>
            <a:r>
              <a:rPr lang="en-US" sz="3200" dirty="0" smtClean="0"/>
              <a:t>To the firefighter/EMT</a:t>
            </a:r>
          </a:p>
          <a:p>
            <a:pPr marL="457200" lvl="1" indent="-3175">
              <a:spcBef>
                <a:spcPts val="0"/>
              </a:spcBef>
              <a:defRPr/>
            </a:pPr>
            <a:r>
              <a:rPr lang="en-US" sz="3200" dirty="0" smtClean="0"/>
              <a:t> Provides a certain level of security </a:t>
            </a:r>
          </a:p>
          <a:p>
            <a:pPr marL="457200" lvl="1" indent="-3175">
              <a:spcBef>
                <a:spcPts val="0"/>
              </a:spcBef>
              <a:defRPr/>
            </a:pPr>
            <a:r>
              <a:rPr lang="en-US" sz="3200" dirty="0" smtClean="0"/>
              <a:t> Set boundaries</a:t>
            </a:r>
          </a:p>
          <a:p>
            <a:pPr marL="457200" lvl="1" indent="-3175">
              <a:spcBef>
                <a:spcPts val="0"/>
              </a:spcBef>
              <a:defRPr/>
            </a:pPr>
            <a:r>
              <a:rPr lang="en-US" sz="3200" dirty="0" smtClean="0"/>
              <a:t> Makes organizational goals clear</a:t>
            </a:r>
          </a:p>
          <a:p>
            <a:pPr marL="457200" lvl="1" indent="-3175">
              <a:spcBef>
                <a:spcPts val="0"/>
              </a:spcBef>
              <a:defRPr/>
            </a:pPr>
            <a:r>
              <a:rPr lang="en-US" sz="3200" dirty="0" smtClean="0"/>
              <a:t> Rewards employees for good behaviors</a:t>
            </a:r>
          </a:p>
          <a:p>
            <a:pPr marL="457200" lvl="1" indent="-3175">
              <a:spcBef>
                <a:spcPts val="0"/>
              </a:spcBef>
              <a:defRPr/>
            </a:pPr>
            <a:r>
              <a:rPr lang="en-US" sz="3200" dirty="0" smtClean="0"/>
              <a:t> Corrects problems before it's too late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DP-</a:t>
            </a:r>
            <a:fld id="{A74711D4-4C40-4674-8931-17A9C0C12185}" type="slidenum">
              <a:rPr lang="en-US"/>
              <a:pPr>
                <a:defRPr/>
              </a:pPr>
              <a:t>15</a:t>
            </a:fld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605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000" dirty="0" smtClean="0"/>
              <a:t>The Importance of Discipline (</a:t>
            </a:r>
            <a:r>
              <a:rPr lang="en-US" sz="4000" cap="none" dirty="0" smtClean="0"/>
              <a:t>cont'd</a:t>
            </a:r>
            <a:r>
              <a:rPr lang="en-US" sz="4000" dirty="0" smtClean="0"/>
              <a:t>)</a:t>
            </a:r>
          </a:p>
        </p:txBody>
      </p:sp>
      <p:sp>
        <p:nvSpPr>
          <p:cNvPr id="1741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592138" y="1666875"/>
            <a:ext cx="8123237" cy="4114800"/>
          </a:xfrm>
        </p:spPr>
        <p:txBody>
          <a:bodyPr/>
          <a:lstStyle/>
          <a:p>
            <a:pPr marL="457200" indent="-457200">
              <a:spcBef>
                <a:spcPts val="0"/>
              </a:spcBef>
              <a:defRPr/>
            </a:pPr>
            <a:r>
              <a:rPr lang="en-US" sz="3200" dirty="0" smtClean="0"/>
              <a:t>Bureaucracy ensures fair treatment for all employees by management.</a:t>
            </a:r>
          </a:p>
          <a:p>
            <a:pPr marL="457200" lvl="1" indent="0">
              <a:spcBef>
                <a:spcPts val="0"/>
              </a:spcBef>
              <a:defRPr/>
            </a:pPr>
            <a:r>
              <a:rPr lang="en-US" sz="3200" dirty="0" smtClean="0"/>
              <a:t> Each employee has specified and official areas of responsibility controlled by rules. </a:t>
            </a:r>
          </a:p>
          <a:p>
            <a:pPr marL="457200" lvl="1" indent="0">
              <a:spcBef>
                <a:spcPts val="0"/>
              </a:spcBef>
              <a:defRPr/>
            </a:pPr>
            <a:r>
              <a:rPr lang="en-US" sz="3200" dirty="0" smtClean="0"/>
              <a:t> There is a clearly ordered system of supervision and subordination. </a:t>
            </a:r>
          </a:p>
          <a:p>
            <a:pPr marL="457200" lvl="1" indent="0">
              <a:spcBef>
                <a:spcPts val="0"/>
              </a:spcBef>
              <a:defRPr/>
            </a:pPr>
            <a:r>
              <a:rPr lang="en-US" sz="3200" dirty="0" smtClean="0"/>
              <a:t> Written rules are maintained as a means of managing.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DP-</a:t>
            </a:r>
            <a:fld id="{C4C85212-AE7C-4CD4-9A5F-0ADD1E5689DC}" type="slidenum">
              <a:rPr lang="en-US"/>
              <a:pPr>
                <a:defRPr/>
              </a:pPr>
              <a:t>16</a:t>
            </a:fld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87413" y="2009775"/>
            <a:ext cx="5594350" cy="4114800"/>
          </a:xfrm>
        </p:spPr>
        <p:txBody>
          <a:bodyPr/>
          <a:lstStyle/>
          <a:p>
            <a:pPr marL="6350" indent="-6350"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en-US" sz="3200" dirty="0" smtClean="0">
                <a:latin typeface="+mj-lt"/>
              </a:rPr>
              <a:t>	What are the most common disciplinary problems in a career department?</a:t>
            </a:r>
          </a:p>
          <a:p>
            <a:pPr marL="914400">
              <a:spcBef>
                <a:spcPts val="0"/>
              </a:spcBef>
              <a:buFont typeface="Wingdings" pitchFamily="2" charset="2"/>
              <a:buNone/>
              <a:defRPr/>
            </a:pPr>
            <a:endParaRPr lang="en-US" sz="3200" dirty="0" smtClean="0">
              <a:latin typeface="+mj-lt"/>
            </a:endParaRPr>
          </a:p>
        </p:txBody>
      </p:sp>
      <p:pic>
        <p:nvPicPr>
          <p:cNvPr id="403459" name="Picture 3" descr="MCj0433797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050" y="2466975"/>
            <a:ext cx="22860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Slide DP-</a:t>
            </a:r>
            <a:fld id="{F729EF4A-8C32-41C5-A21D-FB52411403A7}" type="slidenum">
              <a:rPr lang="en-US"/>
              <a:pPr>
                <a:defRPr/>
              </a:pPr>
              <a:t>17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34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34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500" fill="hold"/>
                                        <p:tgtEl>
                                          <p:spTgt spid="40345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7077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3200" dirty="0" smtClean="0"/>
              <a:t>Common Violations and Actions</a:t>
            </a:r>
          </a:p>
        </p:txBody>
      </p:sp>
      <p:sp>
        <p:nvSpPr>
          <p:cNvPr id="19459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565150" y="1519238"/>
            <a:ext cx="8150225" cy="4262437"/>
          </a:xfrm>
        </p:spPr>
        <p:txBody>
          <a:bodyPr/>
          <a:lstStyle/>
          <a:p>
            <a:pPr marL="457200" indent="-457200">
              <a:spcBef>
                <a:spcPts val="0"/>
              </a:spcBef>
              <a:defRPr/>
            </a:pPr>
            <a:r>
              <a:rPr lang="en-US" sz="2400" dirty="0" smtClean="0"/>
              <a:t>Tardiness</a:t>
            </a:r>
          </a:p>
          <a:p>
            <a:pPr marL="457200" indent="-457200">
              <a:spcBef>
                <a:spcPts val="0"/>
              </a:spcBef>
              <a:defRPr/>
            </a:pPr>
            <a:r>
              <a:rPr lang="en-US" sz="2400" dirty="0" smtClean="0"/>
              <a:t>Absenteeism</a:t>
            </a:r>
          </a:p>
          <a:p>
            <a:pPr marL="457200" indent="-457200">
              <a:spcBef>
                <a:spcPts val="0"/>
              </a:spcBef>
              <a:defRPr/>
            </a:pPr>
            <a:r>
              <a:rPr lang="en-US" sz="2400" dirty="0" smtClean="0"/>
              <a:t>Abuse of sick leave</a:t>
            </a:r>
          </a:p>
          <a:p>
            <a:pPr marL="457200" indent="-457200">
              <a:spcBef>
                <a:spcPts val="0"/>
              </a:spcBef>
              <a:defRPr/>
            </a:pPr>
            <a:r>
              <a:rPr lang="en-US" sz="2400" dirty="0" smtClean="0"/>
              <a:t>Insubordination</a:t>
            </a:r>
          </a:p>
          <a:p>
            <a:pPr marL="457200" indent="-457200">
              <a:spcBef>
                <a:spcPts val="0"/>
              </a:spcBef>
              <a:defRPr/>
            </a:pPr>
            <a:r>
              <a:rPr lang="en-US" sz="2400" dirty="0" smtClean="0"/>
              <a:t>Missed alarms</a:t>
            </a:r>
          </a:p>
          <a:p>
            <a:pPr marL="457200" indent="-457200">
              <a:spcBef>
                <a:spcPts val="0"/>
              </a:spcBef>
              <a:defRPr/>
            </a:pPr>
            <a:r>
              <a:rPr lang="en-US" sz="2400" dirty="0" smtClean="0"/>
              <a:t>Failure to carry out assignments</a:t>
            </a:r>
          </a:p>
          <a:p>
            <a:pPr marL="457200" indent="-457200">
              <a:spcBef>
                <a:spcPts val="0"/>
              </a:spcBef>
              <a:defRPr/>
            </a:pPr>
            <a:r>
              <a:rPr lang="en-US" sz="2400" dirty="0" smtClean="0"/>
              <a:t>Sloppy work</a:t>
            </a:r>
          </a:p>
          <a:p>
            <a:pPr marL="457200" indent="-457200">
              <a:spcBef>
                <a:spcPts val="0"/>
              </a:spcBef>
              <a:defRPr/>
            </a:pPr>
            <a:r>
              <a:rPr lang="en-US" sz="2400" dirty="0" smtClean="0"/>
              <a:t>Sloppy appearance</a:t>
            </a:r>
          </a:p>
          <a:p>
            <a:pPr marL="457200" indent="-457200">
              <a:spcBef>
                <a:spcPts val="0"/>
              </a:spcBef>
              <a:defRPr/>
            </a:pPr>
            <a:r>
              <a:rPr lang="en-US" sz="2400" dirty="0" smtClean="0"/>
              <a:t>Improper conduct</a:t>
            </a:r>
          </a:p>
          <a:p>
            <a:pPr marL="457200" indent="-457200">
              <a:spcBef>
                <a:spcPts val="0"/>
              </a:spcBef>
              <a:defRPr/>
            </a:pPr>
            <a:r>
              <a:rPr lang="en-US" sz="2400" dirty="0" smtClean="0"/>
              <a:t>Failure to adequately perform at emergencies</a:t>
            </a:r>
          </a:p>
        </p:txBody>
      </p:sp>
      <p:pic>
        <p:nvPicPr>
          <p:cNvPr id="19460" name="Picture 4" descr="MCj0424442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89675" y="1797050"/>
            <a:ext cx="1774825" cy="210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DP-</a:t>
            </a:r>
            <a:fld id="{BD414781-CE1E-4E98-9F70-8FFA04C05F2D}" type="slidenum">
              <a:rPr lang="en-US"/>
              <a:pPr>
                <a:defRPr/>
              </a:pPr>
              <a:t>18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035050" y="2271713"/>
            <a:ext cx="5581650" cy="4114800"/>
          </a:xfrm>
        </p:spPr>
        <p:txBody>
          <a:bodyPr/>
          <a:lstStyle/>
          <a:p>
            <a:pPr marL="6350" indent="-6350"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en-US" sz="3200" dirty="0" smtClean="0">
                <a:latin typeface="+mj-lt"/>
              </a:rPr>
              <a:t>	What are the most common disciplinary problems in volunteer departments?</a:t>
            </a:r>
          </a:p>
          <a:p>
            <a:pPr marL="914400">
              <a:spcBef>
                <a:spcPts val="0"/>
              </a:spcBef>
              <a:buFont typeface="Wingdings" pitchFamily="2" charset="2"/>
              <a:buNone/>
              <a:defRPr/>
            </a:pPr>
            <a:endParaRPr lang="en-US" sz="3200" dirty="0" smtClean="0">
              <a:latin typeface="+mj-lt"/>
            </a:endParaRPr>
          </a:p>
        </p:txBody>
      </p:sp>
      <p:pic>
        <p:nvPicPr>
          <p:cNvPr id="404483" name="Picture 3" descr="MCj0433797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24600" y="2286000"/>
            <a:ext cx="22860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DP-</a:t>
            </a:r>
            <a:fld id="{D8B1CB41-1D80-4756-9D65-2462EC293C78}" type="slidenum">
              <a:rPr lang="en-US"/>
              <a:pPr>
                <a:defRPr/>
              </a:pPr>
              <a:t>19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044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044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40448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Rectangle 6"/>
          <p:cNvSpPr>
            <a:spLocks noGrp="1" noChangeArrowheads="1"/>
          </p:cNvSpPr>
          <p:nvPr>
            <p:ph type="title"/>
          </p:nvPr>
        </p:nvSpPr>
        <p:spPr>
          <a:xfrm>
            <a:off x="1479550" y="142875"/>
            <a:ext cx="6858000" cy="1143000"/>
          </a:xfrm>
        </p:spPr>
        <p:txBody>
          <a:bodyPr/>
          <a:lstStyle/>
          <a:p>
            <a:pPr>
              <a:defRPr/>
            </a:pPr>
            <a:r>
              <a:rPr lang="en-US" sz="4000" smtClean="0"/>
              <a:t>OBJECTIVES</a:t>
            </a:r>
          </a:p>
        </p:txBody>
      </p:sp>
      <p:sp>
        <p:nvSpPr>
          <p:cNvPr id="3075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604838" y="1666875"/>
            <a:ext cx="8110537" cy="4114800"/>
          </a:xfrm>
        </p:spPr>
        <p:txBody>
          <a:bodyPr/>
          <a:lstStyle/>
          <a:p>
            <a:pPr marL="457200" indent="-457200"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en-US" sz="3200" dirty="0" smtClean="0"/>
              <a:t>The students will:</a:t>
            </a:r>
          </a:p>
          <a:p>
            <a:pPr marL="457200" indent="-457200">
              <a:spcBef>
                <a:spcPts val="0"/>
              </a:spcBef>
              <a:defRPr/>
            </a:pPr>
            <a:r>
              <a:rPr lang="en-US" sz="3200" dirty="0" smtClean="0"/>
              <a:t>Identify the value of positive discipline.</a:t>
            </a:r>
          </a:p>
          <a:p>
            <a:pPr marL="457200" indent="-457200">
              <a:spcBef>
                <a:spcPts val="0"/>
              </a:spcBef>
              <a:defRPr/>
            </a:pPr>
            <a:r>
              <a:rPr lang="en-US" sz="3200" dirty="0" smtClean="0"/>
              <a:t>Describe how to use discipline to correct improper employee behavior.</a:t>
            </a:r>
          </a:p>
          <a:p>
            <a:pPr marL="457200" indent="-457200">
              <a:spcBef>
                <a:spcPts val="0"/>
              </a:spcBef>
              <a:defRPr/>
            </a:pPr>
            <a:r>
              <a:rPr lang="en-US" sz="3200" dirty="0" smtClean="0"/>
              <a:t>Describe how to apply discipline consistently, fairly, and impartially.</a:t>
            </a:r>
          </a:p>
          <a:p>
            <a:pPr marL="457200" indent="-457200">
              <a:spcBef>
                <a:spcPts val="0"/>
              </a:spcBef>
              <a:defRPr/>
            </a:pPr>
            <a:r>
              <a:rPr lang="en-US" sz="3200" dirty="0" smtClean="0"/>
              <a:t>Identify the value of progressive discipline.</a:t>
            </a:r>
          </a:p>
          <a:p>
            <a:pPr marL="914400">
              <a:spcBef>
                <a:spcPts val="0"/>
              </a:spcBef>
              <a:defRPr/>
            </a:pPr>
            <a:endParaRPr lang="en-US" sz="32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DP-</a:t>
            </a:r>
            <a:fld id="{FE3744CC-4FC8-4374-A9A9-914D32D2DB95}" type="slidenum">
              <a:rPr lang="en-US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8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3200" dirty="0" smtClean="0"/>
              <a:t>Common Violations and Actions (</a:t>
            </a:r>
            <a:r>
              <a:rPr lang="en-US" sz="3200" cap="none" dirty="0" smtClean="0"/>
              <a:t>cont'd</a:t>
            </a:r>
            <a:r>
              <a:rPr lang="en-US" sz="3200" dirty="0" smtClean="0"/>
              <a:t>)</a:t>
            </a:r>
          </a:p>
        </p:txBody>
      </p:sp>
      <p:sp>
        <p:nvSpPr>
          <p:cNvPr id="3880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76238" y="1479550"/>
            <a:ext cx="4418012" cy="4302125"/>
          </a:xfrm>
        </p:spPr>
        <p:txBody>
          <a:bodyPr/>
          <a:lstStyle/>
          <a:p>
            <a:pPr marL="457200" indent="-457200">
              <a:spcBef>
                <a:spcPts val="0"/>
              </a:spcBef>
              <a:buClr>
                <a:schemeClr val="accent3"/>
              </a:buClr>
              <a:buFont typeface="Arial" pitchFamily="34" charset="0"/>
              <a:buChar char="•"/>
              <a:defRPr/>
            </a:pPr>
            <a:r>
              <a:rPr lang="en-US" sz="2400" b="1" dirty="0" smtClean="0"/>
              <a:t>Poor attendance at emergencies</a:t>
            </a:r>
          </a:p>
          <a:p>
            <a:pPr marL="457200" indent="-457200">
              <a:spcBef>
                <a:spcPts val="0"/>
              </a:spcBef>
              <a:buClr>
                <a:schemeClr val="accent3"/>
              </a:buClr>
              <a:buFont typeface="Arial" pitchFamily="34" charset="0"/>
              <a:buChar char="•"/>
              <a:defRPr/>
            </a:pPr>
            <a:r>
              <a:rPr lang="en-US" sz="2400" b="1" dirty="0" smtClean="0"/>
              <a:t>Poor attendance at training</a:t>
            </a:r>
          </a:p>
          <a:p>
            <a:pPr marL="457200" indent="-457200">
              <a:spcBef>
                <a:spcPts val="0"/>
              </a:spcBef>
              <a:buClr>
                <a:schemeClr val="accent3"/>
              </a:buClr>
              <a:buFont typeface="Arial" pitchFamily="34" charset="0"/>
              <a:buChar char="•"/>
              <a:defRPr/>
            </a:pPr>
            <a:r>
              <a:rPr lang="en-US" sz="2400" b="1" dirty="0" smtClean="0"/>
              <a:t>Poor participation at other departmental functions</a:t>
            </a:r>
          </a:p>
          <a:p>
            <a:pPr marL="457200" indent="-457200">
              <a:spcBef>
                <a:spcPts val="0"/>
              </a:spcBef>
              <a:buClr>
                <a:schemeClr val="accent3"/>
              </a:buClr>
              <a:buFont typeface="Arial" pitchFamily="34" charset="0"/>
              <a:buChar char="•"/>
              <a:defRPr/>
            </a:pPr>
            <a:r>
              <a:rPr lang="en-US" sz="2400" b="1" dirty="0" smtClean="0"/>
              <a:t>Poor performance at emergencies</a:t>
            </a:r>
          </a:p>
          <a:p>
            <a:pPr marL="457200" indent="-457200">
              <a:spcBef>
                <a:spcPts val="0"/>
              </a:spcBef>
              <a:buClr>
                <a:schemeClr val="accent3"/>
              </a:buClr>
              <a:buFont typeface="Arial" pitchFamily="34" charset="0"/>
              <a:buChar char="•"/>
              <a:defRPr/>
            </a:pPr>
            <a:r>
              <a:rPr lang="en-US" sz="2400" b="1" dirty="0" smtClean="0"/>
              <a:t>Driving private vehicles recklessly while responding to alarms</a:t>
            </a:r>
          </a:p>
        </p:txBody>
      </p:sp>
      <p:sp>
        <p:nvSpPr>
          <p:cNvPr id="38810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987925" y="1504950"/>
            <a:ext cx="4062413" cy="4114800"/>
          </a:xfrm>
        </p:spPr>
        <p:txBody>
          <a:bodyPr/>
          <a:lstStyle/>
          <a:p>
            <a:pPr marL="457200" lvl="1" indent="-457200">
              <a:spcBef>
                <a:spcPts val="0"/>
              </a:spcBef>
              <a:buClr>
                <a:schemeClr val="accent3"/>
              </a:buClr>
              <a:buFont typeface="Arial" pitchFamily="34" charset="0"/>
              <a:buChar char="•"/>
              <a:defRPr/>
            </a:pPr>
            <a:r>
              <a:rPr lang="en-US" sz="2400" b="1" dirty="0" smtClean="0"/>
              <a:t>Responding to alarms while under the influence of alcohol or drugs</a:t>
            </a:r>
          </a:p>
          <a:p>
            <a:pPr marL="457200" lvl="1" indent="-457200">
              <a:spcBef>
                <a:spcPts val="0"/>
              </a:spcBef>
              <a:buClr>
                <a:schemeClr val="accent3"/>
              </a:buClr>
              <a:buFont typeface="Arial" pitchFamily="34" charset="0"/>
              <a:buChar char="•"/>
              <a:defRPr/>
            </a:pPr>
            <a:r>
              <a:rPr lang="en-US" sz="2400" b="1" dirty="0" smtClean="0"/>
              <a:t>Fighting</a:t>
            </a:r>
          </a:p>
          <a:p>
            <a:pPr marL="457200" lvl="1" indent="-457200">
              <a:spcBef>
                <a:spcPts val="0"/>
              </a:spcBef>
              <a:buClr>
                <a:schemeClr val="accent3"/>
              </a:buClr>
              <a:buFont typeface="Arial" pitchFamily="34" charset="0"/>
              <a:buChar char="•"/>
              <a:defRPr/>
            </a:pPr>
            <a:r>
              <a:rPr lang="en-US" sz="2400" b="1" dirty="0" smtClean="0"/>
              <a:t>Improper care of equipment</a:t>
            </a:r>
          </a:p>
          <a:p>
            <a:pPr marL="457200" lvl="1" indent="-457200">
              <a:spcBef>
                <a:spcPts val="0"/>
              </a:spcBef>
              <a:buClr>
                <a:schemeClr val="accent3"/>
              </a:buClr>
              <a:buFont typeface="Arial" pitchFamily="34" charset="0"/>
              <a:buChar char="•"/>
              <a:defRPr/>
            </a:pPr>
            <a:r>
              <a:rPr lang="en-US" sz="2400" b="1" dirty="0" smtClean="0"/>
              <a:t>Failure to use proper personal protective equipment (PPE) at emergency scenes</a:t>
            </a:r>
          </a:p>
          <a:p>
            <a:pPr marL="457200" lvl="1" indent="-457200">
              <a:spcBef>
                <a:spcPts val="0"/>
              </a:spcBef>
              <a:buClr>
                <a:schemeClr val="accent3"/>
              </a:buClr>
              <a:buFont typeface="Arial" pitchFamily="34" charset="0"/>
              <a:buChar char="•"/>
              <a:defRPr/>
            </a:pPr>
            <a:r>
              <a:rPr lang="en-US" sz="2400" b="1" dirty="0" smtClean="0"/>
              <a:t>Insubordination</a:t>
            </a:r>
          </a:p>
          <a:p>
            <a:pPr marL="914400">
              <a:spcBef>
                <a:spcPts val="0"/>
              </a:spcBef>
              <a:buClr>
                <a:schemeClr val="accent3"/>
              </a:buClr>
              <a:buFont typeface="Arial" pitchFamily="34" charset="0"/>
              <a:buChar char="•"/>
              <a:defRPr/>
            </a:pPr>
            <a:endParaRPr lang="en-US" sz="2400" b="1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DP-</a:t>
            </a:r>
            <a:fld id="{C5763A78-22F7-4EBA-9882-7733CBB628BD}" type="slidenum">
              <a:rPr lang="en-US"/>
              <a:pPr>
                <a:defRPr/>
              </a:pPr>
              <a:t>20</a:t>
            </a:fld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93750" y="2009775"/>
            <a:ext cx="5526088" cy="4114800"/>
          </a:xfrm>
        </p:spPr>
        <p:txBody>
          <a:bodyPr/>
          <a:lstStyle/>
          <a:p>
            <a:pPr marL="6350" indent="-6350"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en-US" sz="3200" dirty="0" smtClean="0">
                <a:latin typeface="+mj-lt"/>
              </a:rPr>
              <a:t>	What are the similarities and differences between disciplinary problems encountered in career and volunteer departments?</a:t>
            </a:r>
          </a:p>
          <a:p>
            <a:pPr marL="914400">
              <a:spcBef>
                <a:spcPts val="0"/>
              </a:spcBef>
              <a:buFont typeface="Wingdings" pitchFamily="2" charset="2"/>
              <a:buNone/>
              <a:defRPr/>
            </a:pPr>
            <a:endParaRPr lang="en-US" sz="3200" dirty="0" smtClean="0">
              <a:latin typeface="+mj-lt"/>
            </a:endParaRPr>
          </a:p>
        </p:txBody>
      </p:sp>
      <p:pic>
        <p:nvPicPr>
          <p:cNvPr id="405507" name="Picture 3" descr="MCj0433797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0425" y="2009775"/>
            <a:ext cx="22860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DP-</a:t>
            </a:r>
            <a:fld id="{6A35CD13-8B96-4D1C-AA7D-406D510F590E}" type="slidenum">
              <a:rPr lang="en-US"/>
              <a:pPr>
                <a:defRPr/>
              </a:pPr>
              <a:t>21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055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055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40550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25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000" dirty="0" smtClean="0"/>
              <a:t>Common Violations and Actions (</a:t>
            </a:r>
            <a:r>
              <a:rPr lang="en-US" sz="4000" cap="none" dirty="0" smtClean="0"/>
              <a:t>cont'd</a:t>
            </a:r>
            <a:r>
              <a:rPr lang="en-US" sz="4000" dirty="0" smtClean="0"/>
              <a:t>)</a:t>
            </a:r>
          </a:p>
        </p:txBody>
      </p:sp>
      <p:sp>
        <p:nvSpPr>
          <p:cNvPr id="23555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550863" y="1585913"/>
            <a:ext cx="8164512" cy="4114800"/>
          </a:xfrm>
        </p:spPr>
        <p:txBody>
          <a:bodyPr/>
          <a:lstStyle/>
          <a:p>
            <a:pPr marL="457200" indent="-457200">
              <a:spcBef>
                <a:spcPts val="0"/>
              </a:spcBef>
              <a:defRPr/>
            </a:pPr>
            <a:r>
              <a:rPr lang="en-US" sz="3200" dirty="0" smtClean="0"/>
              <a:t>Common disciplinary actions</a:t>
            </a:r>
          </a:p>
          <a:p>
            <a:pPr marL="457200" lvl="1" indent="-3175">
              <a:spcBef>
                <a:spcPts val="0"/>
              </a:spcBef>
              <a:defRPr/>
            </a:pPr>
            <a:r>
              <a:rPr lang="en-US" sz="3200" dirty="0" smtClean="0"/>
              <a:t> Informal discussion is first option</a:t>
            </a:r>
          </a:p>
          <a:p>
            <a:pPr marL="457200" lvl="1" indent="-3175">
              <a:spcBef>
                <a:spcPts val="0"/>
              </a:spcBef>
              <a:defRPr/>
            </a:pPr>
            <a:r>
              <a:rPr lang="en-US" sz="3200" dirty="0" smtClean="0"/>
              <a:t> Verbal warning or admonishment</a:t>
            </a:r>
          </a:p>
          <a:p>
            <a:pPr marL="914400" lvl="2" indent="0">
              <a:spcBef>
                <a:spcPts val="0"/>
              </a:spcBef>
              <a:buFontTx/>
              <a:buNone/>
              <a:defRPr/>
            </a:pPr>
            <a:r>
              <a:rPr lang="en-US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--</a:t>
            </a:r>
            <a:r>
              <a:rPr lang="en-US" sz="32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Usually first attempt to correct minor violations</a:t>
            </a:r>
          </a:p>
          <a:p>
            <a:pPr marL="914400" lvl="2" indent="0">
              <a:spcBef>
                <a:spcPts val="0"/>
              </a:spcBef>
              <a:buFontTx/>
              <a:buNone/>
              <a:defRPr/>
            </a:pPr>
            <a:r>
              <a:rPr lang="en-US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--</a:t>
            </a:r>
            <a:r>
              <a:rPr lang="en-US" sz="32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Gives employee a chance to correct behavior without a permanent entry in the official record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DP-</a:t>
            </a:r>
            <a:fld id="{34F34CAE-3566-4C33-94DD-11471C1409AE}" type="slidenum">
              <a:rPr lang="en-US"/>
              <a:pPr>
                <a:defRPr/>
              </a:pPr>
              <a:t>22</a:t>
            </a:fld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0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000" dirty="0" smtClean="0"/>
              <a:t>Common Violations and Actions (</a:t>
            </a:r>
            <a:r>
              <a:rPr lang="en-US" sz="4000" cap="none" dirty="0" smtClean="0"/>
              <a:t>cont'd</a:t>
            </a:r>
            <a:r>
              <a:rPr lang="en-US" sz="4000" dirty="0" smtClean="0"/>
              <a:t>)</a:t>
            </a:r>
          </a:p>
        </p:txBody>
      </p:sp>
      <p:sp>
        <p:nvSpPr>
          <p:cNvPr id="390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0213" y="1519238"/>
            <a:ext cx="8285162" cy="4114800"/>
          </a:xfrm>
        </p:spPr>
        <p:txBody>
          <a:bodyPr/>
          <a:lstStyle/>
          <a:p>
            <a:pPr marL="457200" indent="-457200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sz="3200" dirty="0" smtClean="0"/>
              <a:t>Written reprimand</a:t>
            </a:r>
          </a:p>
          <a:p>
            <a:pPr marL="457200" lvl="1" indent="0">
              <a:spcBef>
                <a:spcPts val="0"/>
              </a:spcBef>
              <a:defRPr/>
            </a:pPr>
            <a:r>
              <a:rPr lang="en-US" sz="3200" dirty="0" smtClean="0"/>
              <a:t> An official action for failure to correct behavior after one or two verbal warnings </a:t>
            </a:r>
          </a:p>
          <a:p>
            <a:pPr marL="457200" lvl="1" indent="0">
              <a:spcBef>
                <a:spcPts val="0"/>
              </a:spcBef>
              <a:defRPr/>
            </a:pPr>
            <a:r>
              <a:rPr lang="en-US" sz="3200" dirty="0" smtClean="0"/>
              <a:t> Sometimes the initial discipline for more serious violations of rules and procedures </a:t>
            </a:r>
          </a:p>
          <a:p>
            <a:pPr marL="457200" lvl="1" indent="0">
              <a:spcBef>
                <a:spcPts val="0"/>
              </a:spcBef>
              <a:defRPr/>
            </a:pPr>
            <a:r>
              <a:rPr lang="en-US" sz="3200" dirty="0" smtClean="0"/>
              <a:t> Usually part of employee's official record </a:t>
            </a:r>
          </a:p>
          <a:p>
            <a:pPr marL="457200" lvl="1" indent="0">
              <a:spcBef>
                <a:spcPts val="0"/>
              </a:spcBef>
              <a:defRPr/>
            </a:pPr>
            <a:r>
              <a:rPr lang="en-US" sz="3200" dirty="0" smtClean="0"/>
              <a:t> Usually recommended by the CO and acted on by the fire/EMS chief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Slide DP-</a:t>
            </a:r>
            <a:fld id="{0039C914-6965-43B9-BEFA-7A17D91D703B}" type="slidenum">
              <a:rPr lang="en-US"/>
              <a:pPr>
                <a:defRPr/>
              </a:pPr>
              <a:t>23</a:t>
            </a:fld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5" descr="MCj0439600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84763" y="2300288"/>
            <a:ext cx="4516437" cy="267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91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3200" dirty="0" smtClean="0"/>
              <a:t>Common Violations and Actions (</a:t>
            </a:r>
            <a:r>
              <a:rPr lang="en-US" sz="3200" cap="none" dirty="0" smtClean="0"/>
              <a:t>cont'd</a:t>
            </a:r>
            <a:r>
              <a:rPr lang="en-US" sz="3200" dirty="0" smtClean="0"/>
              <a:t>)</a:t>
            </a:r>
          </a:p>
        </p:txBody>
      </p:sp>
      <p:sp>
        <p:nvSpPr>
          <p:cNvPr id="3911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22263" y="1492250"/>
            <a:ext cx="4887912" cy="4114800"/>
          </a:xfrm>
        </p:spPr>
        <p:txBody>
          <a:bodyPr/>
          <a:lstStyle/>
          <a:p>
            <a:pPr marL="457200" indent="-457200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sz="2400" dirty="0" smtClean="0"/>
              <a:t>Fine</a:t>
            </a:r>
          </a:p>
          <a:p>
            <a:pPr marL="457200" lvl="1" indent="-3175">
              <a:spcBef>
                <a:spcPts val="0"/>
              </a:spcBef>
              <a:defRPr/>
            </a:pPr>
            <a:r>
              <a:rPr lang="en-US" sz="2400" dirty="0" smtClean="0"/>
              <a:t> Forfeiture of pay</a:t>
            </a:r>
          </a:p>
          <a:p>
            <a:pPr marL="457200" lvl="1" indent="-3175">
              <a:spcBef>
                <a:spcPts val="0"/>
              </a:spcBef>
              <a:defRPr/>
            </a:pPr>
            <a:r>
              <a:rPr lang="en-US" sz="2400" dirty="0" smtClean="0"/>
              <a:t> Forfeiture of time</a:t>
            </a:r>
          </a:p>
          <a:p>
            <a:pPr marL="457200" lvl="1" indent="-3175">
              <a:spcBef>
                <a:spcPts val="0"/>
              </a:spcBef>
              <a:defRPr/>
            </a:pPr>
            <a:r>
              <a:rPr lang="en-US" sz="2400" dirty="0" smtClean="0"/>
              <a:t> Demotion (if appropriate)</a:t>
            </a:r>
          </a:p>
          <a:p>
            <a:pPr marL="457200" lvl="1" indent="-3175">
              <a:spcBef>
                <a:spcPts val="0"/>
              </a:spcBef>
              <a:defRPr/>
            </a:pPr>
            <a:r>
              <a:rPr lang="en-US" sz="2400" dirty="0" smtClean="0"/>
              <a:t> Extra work during the regular duty day</a:t>
            </a:r>
          </a:p>
          <a:p>
            <a:pPr marL="457200" lvl="1" indent="-3175">
              <a:spcBef>
                <a:spcPts val="0"/>
              </a:spcBef>
              <a:defRPr/>
            </a:pPr>
            <a:r>
              <a:rPr lang="en-US" sz="2400" dirty="0" smtClean="0"/>
              <a:t> Small fines sometimes used in volunteer organizations</a:t>
            </a:r>
          </a:p>
          <a:p>
            <a:pPr marL="457200" lvl="1" indent="-3175">
              <a:spcBef>
                <a:spcPts val="0"/>
              </a:spcBef>
              <a:defRPr/>
            </a:pPr>
            <a:r>
              <a:rPr lang="en-US" sz="2400" dirty="0" smtClean="0"/>
              <a:t> Usually recommended by the CO and acted on by the fire/EMS chief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DP-</a:t>
            </a:r>
            <a:fld id="{11095867-CB56-4088-B922-7C8D522B957C}" type="slidenum">
              <a:rPr lang="en-US"/>
              <a:pPr>
                <a:defRPr/>
              </a:pPr>
              <a:t>24</a:t>
            </a:fld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2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000" dirty="0" smtClean="0"/>
              <a:t>Common Violations and Actions (</a:t>
            </a:r>
            <a:r>
              <a:rPr lang="en-US" sz="4000" cap="none" dirty="0" smtClean="0"/>
              <a:t>cont'd</a:t>
            </a:r>
            <a:r>
              <a:rPr lang="en-US" sz="4000" dirty="0" smtClean="0"/>
              <a:t>)</a:t>
            </a:r>
          </a:p>
        </p:txBody>
      </p:sp>
      <p:sp>
        <p:nvSpPr>
          <p:cNvPr id="392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6888" y="1666875"/>
            <a:ext cx="8218487" cy="4114800"/>
          </a:xfrm>
        </p:spPr>
        <p:txBody>
          <a:bodyPr/>
          <a:lstStyle/>
          <a:p>
            <a:pPr marL="457200" indent="-457200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sz="3200" dirty="0" smtClean="0"/>
              <a:t>Suspension</a:t>
            </a:r>
          </a:p>
          <a:p>
            <a:pPr marL="457200" lvl="1" indent="-3175">
              <a:spcBef>
                <a:spcPts val="0"/>
              </a:spcBef>
              <a:defRPr/>
            </a:pPr>
            <a:r>
              <a:rPr lang="en-US" sz="3200" dirty="0" smtClean="0"/>
              <a:t> Given for repeated violations</a:t>
            </a:r>
          </a:p>
          <a:p>
            <a:pPr marL="457200" lvl="1" indent="-3175">
              <a:spcBef>
                <a:spcPts val="0"/>
              </a:spcBef>
              <a:defRPr/>
            </a:pPr>
            <a:r>
              <a:rPr lang="en-US" sz="3200" dirty="0" smtClean="0"/>
              <a:t> Given initially for serious violations</a:t>
            </a:r>
          </a:p>
          <a:p>
            <a:pPr marL="457200" lvl="1" indent="-3175">
              <a:spcBef>
                <a:spcPts val="0"/>
              </a:spcBef>
              <a:defRPr/>
            </a:pPr>
            <a:r>
              <a:rPr lang="en-US" sz="3200" dirty="0" smtClean="0"/>
              <a:t> Last step before termination</a:t>
            </a:r>
          </a:p>
          <a:p>
            <a:pPr marL="457200" lvl="1" indent="-3175">
              <a:spcBef>
                <a:spcPts val="0"/>
              </a:spcBef>
              <a:defRPr/>
            </a:pPr>
            <a:r>
              <a:rPr lang="en-US" sz="3200" dirty="0" smtClean="0"/>
              <a:t> Usually from 1 to 30 days in length</a:t>
            </a:r>
          </a:p>
          <a:p>
            <a:pPr marL="457200" lvl="1" indent="-3175">
              <a:spcBef>
                <a:spcPts val="0"/>
              </a:spcBef>
              <a:defRPr/>
            </a:pPr>
            <a:r>
              <a:rPr lang="en-US" sz="3200" dirty="0" smtClean="0"/>
              <a:t> Usually recommended by the CO and acted on by the fire/EMS chief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DP-</a:t>
            </a:r>
            <a:fld id="{B1B6B64E-EFDE-4393-92C1-D0809092F3A9}" type="slidenum">
              <a:rPr lang="en-US"/>
              <a:pPr>
                <a:defRPr/>
              </a:pPr>
              <a:t>25</a:t>
            </a:fld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9838" y="142875"/>
            <a:ext cx="6858000" cy="11430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Common violations and actions </a:t>
            </a:r>
            <a:r>
              <a:rPr lang="en-US" cap="none" dirty="0" smtClean="0"/>
              <a:t>(cont'd)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65163" y="1957388"/>
            <a:ext cx="5957887" cy="213042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Demotion</a:t>
            </a:r>
          </a:p>
          <a:p>
            <a:pPr marL="457200" lvl="1" indent="0">
              <a:defRPr/>
            </a:pPr>
            <a:r>
              <a:rPr lang="en-US" dirty="0" smtClean="0"/>
              <a:t> Temporarily</a:t>
            </a:r>
          </a:p>
          <a:p>
            <a:pPr marL="457200" lvl="1" indent="0">
              <a:defRPr/>
            </a:pPr>
            <a:r>
              <a:rPr lang="en-US" dirty="0" smtClean="0"/>
              <a:t> Permanently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DP-</a:t>
            </a:r>
            <a:fld id="{554EBF4B-0618-4F9E-B080-594C3E550D8C}" type="slidenum">
              <a:rPr lang="en-US" smtClean="0"/>
              <a:pPr>
                <a:defRPr/>
              </a:pPr>
              <a:t>26</a:t>
            </a:fld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3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000" dirty="0" smtClean="0"/>
              <a:t>Common Violations and Actions (</a:t>
            </a:r>
            <a:r>
              <a:rPr lang="en-US" sz="4000" cap="none" dirty="0" smtClean="0"/>
              <a:t>cont'd</a:t>
            </a:r>
            <a:r>
              <a:rPr lang="en-US" sz="4000" dirty="0" smtClean="0"/>
              <a:t>)</a:t>
            </a:r>
          </a:p>
        </p:txBody>
      </p:sp>
      <p:sp>
        <p:nvSpPr>
          <p:cNvPr id="393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4500" y="1666875"/>
            <a:ext cx="8270875" cy="4114800"/>
          </a:xfrm>
        </p:spPr>
        <p:txBody>
          <a:bodyPr/>
          <a:lstStyle/>
          <a:p>
            <a:pPr marL="457200" indent="-457200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sz="3200" dirty="0" smtClean="0"/>
              <a:t>Termination</a:t>
            </a:r>
          </a:p>
          <a:p>
            <a:pPr marL="457200" lvl="1" indent="-3175">
              <a:spcBef>
                <a:spcPts val="0"/>
              </a:spcBef>
              <a:defRPr/>
            </a:pPr>
            <a:r>
              <a:rPr lang="en-US" sz="3200" dirty="0" smtClean="0"/>
              <a:t> After all else fails </a:t>
            </a:r>
          </a:p>
          <a:p>
            <a:pPr marL="457200" lvl="1" indent="-3175">
              <a:spcBef>
                <a:spcPts val="0"/>
              </a:spcBef>
              <a:defRPr/>
            </a:pPr>
            <a:r>
              <a:rPr lang="en-US" sz="3200" dirty="0" smtClean="0"/>
              <a:t> Used only if employee cannot be rehabilitated or made to conform to departmental standards or if public safety or health is endangered </a:t>
            </a:r>
          </a:p>
          <a:p>
            <a:pPr marL="457200" lvl="1" indent="-3175">
              <a:spcBef>
                <a:spcPts val="0"/>
              </a:spcBef>
              <a:defRPr/>
            </a:pPr>
            <a:r>
              <a:rPr lang="en-US" sz="3200" dirty="0" smtClean="0"/>
              <a:t> Usually recommended by the CO and acted on by the fire/EMS chief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DP-</a:t>
            </a:r>
            <a:fld id="{A9FF0A4F-74C3-4658-B340-45632DAA1BB1}" type="slidenum">
              <a:rPr lang="en-US"/>
              <a:pPr>
                <a:defRPr/>
              </a:pPr>
              <a:t>27</a:t>
            </a:fld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4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Progressive Discipline</a:t>
            </a:r>
          </a:p>
        </p:txBody>
      </p:sp>
      <p:sp>
        <p:nvSpPr>
          <p:cNvPr id="394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9775" y="1666875"/>
            <a:ext cx="7975600" cy="4114800"/>
          </a:xfrm>
        </p:spPr>
        <p:txBody>
          <a:bodyPr/>
          <a:lstStyle/>
          <a:p>
            <a:pPr marL="457200" indent="-457200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dirty="0" smtClean="0"/>
              <a:t>A positive corrective plan, rather than a negative approach </a:t>
            </a:r>
          </a:p>
          <a:p>
            <a:pPr marL="457200" indent="-457200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dirty="0" smtClean="0"/>
              <a:t>Proposed punishment should:</a:t>
            </a:r>
          </a:p>
          <a:p>
            <a:pPr marL="457200" lvl="1" indent="-3175">
              <a:spcBef>
                <a:spcPts val="0"/>
              </a:spcBef>
              <a:defRPr/>
            </a:pPr>
            <a:r>
              <a:rPr lang="en-US" dirty="0" smtClean="0"/>
              <a:t> Be reasonable</a:t>
            </a:r>
          </a:p>
          <a:p>
            <a:pPr marL="457200" lvl="1" indent="-3175">
              <a:spcBef>
                <a:spcPts val="0"/>
              </a:spcBef>
              <a:defRPr/>
            </a:pPr>
            <a:r>
              <a:rPr lang="en-US" dirty="0" smtClean="0"/>
              <a:t> Fit the offense</a:t>
            </a:r>
          </a:p>
          <a:p>
            <a:pPr marL="457200" lvl="1" indent="-3175">
              <a:spcBef>
                <a:spcPts val="0"/>
              </a:spcBef>
              <a:defRPr/>
            </a:pPr>
            <a:r>
              <a:rPr lang="en-US" dirty="0" smtClean="0"/>
              <a:t> Become increasingly severe for repeated infractions of the same rule</a:t>
            </a:r>
          </a:p>
          <a:p>
            <a:pPr marL="457200" indent="-457200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dirty="0" smtClean="0"/>
              <a:t>Process that has greatest potential to correct improper behavior with minimal punishment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DP-</a:t>
            </a:r>
            <a:fld id="{D9BC88BA-B65E-4CC2-A990-8B4D94029A27}" type="slidenum">
              <a:rPr lang="en-US"/>
              <a:pPr>
                <a:defRPr/>
              </a:pPr>
              <a:t>28</a:t>
            </a:fld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5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Progressive Discipline (</a:t>
            </a:r>
            <a:r>
              <a:rPr lang="en-US" cap="none" dirty="0" smtClean="0"/>
              <a:t>cont'd</a:t>
            </a:r>
            <a:r>
              <a:rPr lang="en-US" dirty="0" smtClean="0"/>
              <a:t>)</a:t>
            </a:r>
          </a:p>
        </p:txBody>
      </p:sp>
      <p:sp>
        <p:nvSpPr>
          <p:cNvPr id="395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3875" y="1546225"/>
            <a:ext cx="8191500" cy="4114800"/>
          </a:xfrm>
        </p:spPr>
        <p:txBody>
          <a:bodyPr/>
          <a:lstStyle/>
          <a:p>
            <a:pPr marL="457200" indent="-457200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dirty="0" smtClean="0"/>
              <a:t>Value:</a:t>
            </a:r>
          </a:p>
          <a:p>
            <a:pPr marL="457200" lvl="1" indent="-3175">
              <a:spcBef>
                <a:spcPts val="0"/>
              </a:spcBef>
              <a:defRPr/>
            </a:pPr>
            <a:r>
              <a:rPr lang="en-US" dirty="0" smtClean="0"/>
              <a:t> Minimum punishment</a:t>
            </a:r>
          </a:p>
          <a:p>
            <a:pPr marL="457200" lvl="1" indent="-3175">
              <a:spcBef>
                <a:spcPts val="0"/>
              </a:spcBef>
              <a:defRPr/>
            </a:pPr>
            <a:r>
              <a:rPr lang="en-US" dirty="0" smtClean="0"/>
              <a:t> Fair</a:t>
            </a:r>
          </a:p>
          <a:p>
            <a:pPr marL="457200" lvl="1" indent="-3175">
              <a:spcBef>
                <a:spcPts val="0"/>
              </a:spcBef>
              <a:defRPr/>
            </a:pPr>
            <a:r>
              <a:rPr lang="en-US" dirty="0" smtClean="0"/>
              <a:t> Required to implement more severe punishment if previous failed</a:t>
            </a:r>
          </a:p>
          <a:p>
            <a:pPr marL="457200" lvl="1" indent="-3175">
              <a:spcBef>
                <a:spcPts val="0"/>
              </a:spcBef>
              <a:defRPr/>
            </a:pPr>
            <a:r>
              <a:rPr lang="en-US" dirty="0" smtClean="0"/>
              <a:t> Vital for successful outcome if action is appealed</a:t>
            </a:r>
          </a:p>
          <a:p>
            <a:pPr marL="457200" lvl="1" indent="-3175">
              <a:spcBef>
                <a:spcPts val="0"/>
              </a:spcBef>
              <a:defRPr/>
            </a:pPr>
            <a:r>
              <a:rPr lang="en-US" dirty="0" smtClean="0"/>
              <a:t> Gives </a:t>
            </a:r>
            <a:r>
              <a:rPr lang="en-US" smtClean="0"/>
              <a:t>employees </a:t>
            </a:r>
            <a:r>
              <a:rPr lang="en-US" smtClean="0"/>
              <a:t>a chance </a:t>
            </a:r>
            <a:r>
              <a:rPr lang="en-US" dirty="0" smtClean="0"/>
              <a:t>to show they can meet job standards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DP-</a:t>
            </a:r>
            <a:fld id="{643AA4BD-0C1C-4F80-B178-BF877A9A7A36}" type="slidenum">
              <a:rPr lang="en-US"/>
              <a:pPr>
                <a:defRPr/>
              </a:pPr>
              <a:t>29</a:t>
            </a:fld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4"/>
          <p:cNvSpPr>
            <a:spLocks noGrp="1" noChangeArrowheads="1"/>
          </p:cNvSpPr>
          <p:nvPr>
            <p:ph type="title"/>
          </p:nvPr>
        </p:nvSpPr>
        <p:spPr>
          <a:xfrm>
            <a:off x="1438275" y="142875"/>
            <a:ext cx="6858000" cy="1143000"/>
          </a:xfrm>
        </p:spPr>
        <p:txBody>
          <a:bodyPr/>
          <a:lstStyle/>
          <a:p>
            <a:pPr>
              <a:defRPr/>
            </a:pPr>
            <a:r>
              <a:rPr lang="en-US" sz="3200" dirty="0" smtClean="0"/>
              <a:t>OVERVIEW</a:t>
            </a:r>
          </a:p>
        </p:txBody>
      </p:sp>
      <p:sp>
        <p:nvSpPr>
          <p:cNvPr id="409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008063" y="1506538"/>
            <a:ext cx="7707312" cy="4368800"/>
          </a:xfrm>
        </p:spPr>
        <p:txBody>
          <a:bodyPr/>
          <a:lstStyle/>
          <a:p>
            <a:pPr marL="457200" indent="-457200">
              <a:spcBef>
                <a:spcPts val="0"/>
              </a:spcBef>
              <a:defRPr/>
            </a:pPr>
            <a:r>
              <a:rPr lang="en-US" sz="2400" dirty="0" smtClean="0"/>
              <a:t>Introduction</a:t>
            </a:r>
          </a:p>
          <a:p>
            <a:pPr marL="457200" indent="-457200">
              <a:spcBef>
                <a:spcPts val="0"/>
              </a:spcBef>
              <a:defRPr/>
            </a:pPr>
            <a:r>
              <a:rPr lang="en-US" sz="2400" dirty="0" smtClean="0"/>
              <a:t>Positive and Negative Discipline</a:t>
            </a:r>
          </a:p>
          <a:p>
            <a:pPr marL="457200" indent="-457200">
              <a:spcBef>
                <a:spcPts val="0"/>
              </a:spcBef>
              <a:defRPr/>
            </a:pPr>
            <a:r>
              <a:rPr lang="en-US" sz="2400" dirty="0" smtClean="0"/>
              <a:t>Rules and Regulations</a:t>
            </a:r>
          </a:p>
          <a:p>
            <a:pPr marL="457200" indent="-457200">
              <a:spcBef>
                <a:spcPts val="0"/>
              </a:spcBef>
              <a:defRPr/>
            </a:pPr>
            <a:r>
              <a:rPr lang="en-US" sz="2400" dirty="0" smtClean="0"/>
              <a:t>The Importance of Discipline</a:t>
            </a:r>
          </a:p>
          <a:p>
            <a:pPr marL="457200" indent="-457200">
              <a:spcBef>
                <a:spcPts val="0"/>
              </a:spcBef>
              <a:defRPr/>
            </a:pPr>
            <a:r>
              <a:rPr lang="en-US" sz="2400" dirty="0" smtClean="0"/>
              <a:t>Common Violations and Actions</a:t>
            </a:r>
          </a:p>
          <a:p>
            <a:pPr marL="457200" indent="-457200">
              <a:spcBef>
                <a:spcPts val="0"/>
              </a:spcBef>
              <a:defRPr/>
            </a:pPr>
            <a:r>
              <a:rPr lang="en-US" sz="2400" dirty="0" smtClean="0"/>
              <a:t>Progressive Discipline</a:t>
            </a:r>
          </a:p>
          <a:p>
            <a:pPr marL="457200" indent="-457200">
              <a:spcBef>
                <a:spcPts val="0"/>
              </a:spcBef>
              <a:defRPr/>
            </a:pPr>
            <a:r>
              <a:rPr lang="en-US" sz="2400" dirty="0" smtClean="0"/>
              <a:t>The Disciplinary Interview</a:t>
            </a:r>
          </a:p>
          <a:p>
            <a:pPr marL="457200" indent="-457200">
              <a:spcBef>
                <a:spcPts val="0"/>
              </a:spcBef>
              <a:defRPr/>
            </a:pPr>
            <a:r>
              <a:rPr lang="en-US" sz="2400" dirty="0" smtClean="0"/>
              <a:t>Bizarre Behaviors</a:t>
            </a:r>
          </a:p>
          <a:p>
            <a:pPr marL="457200" indent="-457200">
              <a:spcBef>
                <a:spcPts val="0"/>
              </a:spcBef>
              <a:defRPr/>
            </a:pPr>
            <a:r>
              <a:rPr lang="en-US" sz="2400" dirty="0" smtClean="0"/>
              <a:t>Employee Values</a:t>
            </a:r>
          </a:p>
          <a:p>
            <a:pPr marL="457200" indent="-457200">
              <a:spcBef>
                <a:spcPts val="0"/>
              </a:spcBef>
              <a:defRPr/>
            </a:pPr>
            <a:r>
              <a:rPr lang="en-US" sz="2400" dirty="0" smtClean="0"/>
              <a:t>Final Tips</a:t>
            </a:r>
          </a:p>
          <a:p>
            <a:pPr marL="914400">
              <a:spcBef>
                <a:spcPts val="0"/>
              </a:spcBef>
              <a:defRPr/>
            </a:pPr>
            <a:endParaRPr lang="en-US" sz="24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DP-</a:t>
            </a:r>
            <a:fld id="{F5746654-0486-4B24-BF47-E6731622C5DF}" type="slidenum">
              <a:rPr lang="en-US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6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Progressive Discipline (</a:t>
            </a:r>
            <a:r>
              <a:rPr lang="en-US" cap="none" dirty="0" smtClean="0"/>
              <a:t>cont'd</a:t>
            </a:r>
            <a:r>
              <a:rPr lang="en-US" dirty="0" smtClean="0"/>
              <a:t>)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36550" y="1666875"/>
            <a:ext cx="8378825" cy="4303713"/>
          </a:xfrm>
        </p:spPr>
        <p:txBody>
          <a:bodyPr/>
          <a:lstStyle/>
          <a:p>
            <a:pPr marL="457200" indent="-457200">
              <a:spcBef>
                <a:spcPts val="0"/>
              </a:spcBef>
              <a:defRPr/>
            </a:pPr>
            <a:r>
              <a:rPr lang="en-US" dirty="0" smtClean="0"/>
              <a:t>Progressive discipline versus "zapping" approach</a:t>
            </a:r>
          </a:p>
          <a:p>
            <a:pPr marL="457200" lvl="1" indent="0">
              <a:spcBef>
                <a:spcPts val="0"/>
              </a:spcBef>
              <a:defRPr/>
            </a:pPr>
            <a:r>
              <a:rPr lang="en-US" dirty="0" smtClean="0"/>
              <a:t> "Zapping" takes place when you have a marginal employee who is barely performing, yet you're never able to pinpoint a specific punishable offense. Eventually, the employee does something which is punishable and you "zap" with a punishment much greater than is warranted for the specific violation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DP-</a:t>
            </a:r>
            <a:fld id="{9D797171-28D6-4F4B-85D0-76805C9061BC}" type="slidenum">
              <a:rPr lang="en-US"/>
              <a:pPr>
                <a:defRPr/>
              </a:pPr>
              <a:t>30</a:t>
            </a:fld>
            <a:endParaRPr lang="en-U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7314" name="Rectangle 2"/>
          <p:cNvSpPr>
            <a:spLocks noGrp="1" noChangeArrowheads="1"/>
          </p:cNvSpPr>
          <p:nvPr>
            <p:ph type="title"/>
          </p:nvPr>
        </p:nvSpPr>
        <p:spPr>
          <a:xfrm>
            <a:off x="1641475" y="142875"/>
            <a:ext cx="6858000" cy="1143000"/>
          </a:xfrm>
        </p:spPr>
        <p:txBody>
          <a:bodyPr/>
          <a:lstStyle/>
          <a:p>
            <a:pPr>
              <a:defRPr/>
            </a:pPr>
            <a:r>
              <a:rPr lang="en-US" sz="3200" dirty="0" smtClean="0"/>
              <a:t>Progressive Discipline (</a:t>
            </a:r>
            <a:r>
              <a:rPr lang="en-US" sz="3200" cap="none" dirty="0" smtClean="0"/>
              <a:t>cont'd</a:t>
            </a:r>
            <a:r>
              <a:rPr lang="en-US" sz="3200" dirty="0" smtClean="0"/>
              <a:t>)</a:t>
            </a:r>
          </a:p>
        </p:txBody>
      </p:sp>
      <p:sp>
        <p:nvSpPr>
          <p:cNvPr id="397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2263" y="1666875"/>
            <a:ext cx="8393112" cy="4114800"/>
          </a:xfrm>
        </p:spPr>
        <p:txBody>
          <a:bodyPr/>
          <a:lstStyle/>
          <a:p>
            <a:pPr marL="457200" indent="-457200">
              <a:spcBef>
                <a:spcPts val="0"/>
              </a:spcBef>
              <a:defRPr/>
            </a:pPr>
            <a:r>
              <a:rPr lang="en-US" sz="2400" dirty="0" smtClean="0"/>
              <a:t>Progressive discipline versus "zapping" approach (cont'd):</a:t>
            </a:r>
          </a:p>
          <a:p>
            <a:pPr marL="457200" lvl="1" indent="0">
              <a:spcBef>
                <a:spcPts val="0"/>
              </a:spcBef>
              <a:defRPr/>
            </a:pPr>
            <a:r>
              <a:rPr lang="en-US" sz="2400" dirty="0" smtClean="0"/>
              <a:t> "Zapping" is usually an attempt to "get" the employee for all past, unpunished behavior.</a:t>
            </a:r>
          </a:p>
          <a:p>
            <a:pPr marL="457200" lvl="1" indent="0">
              <a:spcBef>
                <a:spcPts val="0"/>
              </a:spcBef>
              <a:defRPr/>
            </a:pPr>
            <a:r>
              <a:rPr lang="en-US" sz="2400" dirty="0" smtClean="0"/>
              <a:t> Usually overturned upon appeal because punishment doesn't fit infraction</a:t>
            </a:r>
          </a:p>
          <a:p>
            <a:pPr marL="914400" indent="0">
              <a:spcBef>
                <a:spcPts val="0"/>
              </a:spcBef>
              <a:buFont typeface="Arial" charset="0"/>
              <a:buNone/>
              <a:defRPr/>
            </a:pPr>
            <a:r>
              <a:rPr lang="en-US" sz="2400" dirty="0" smtClean="0"/>
              <a:t>-- Also referred to as "Gunny Sacking"</a:t>
            </a:r>
          </a:p>
          <a:p>
            <a:pPr marL="457200" indent="-457200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sz="2400" dirty="0" smtClean="0"/>
              <a:t>COs need to ask themselves two questions in such situations:</a:t>
            </a:r>
          </a:p>
          <a:p>
            <a:pPr marL="457200" lvl="1" indent="0">
              <a:spcBef>
                <a:spcPts val="0"/>
              </a:spcBef>
              <a:defRPr/>
            </a:pPr>
            <a:r>
              <a:rPr lang="en-US" sz="2400" dirty="0" smtClean="0"/>
              <a:t> Does proposed discipline fit the present violation</a:t>
            </a:r>
          </a:p>
          <a:p>
            <a:pPr marL="457200" lvl="1" indent="0">
              <a:spcBef>
                <a:spcPts val="0"/>
              </a:spcBef>
              <a:defRPr/>
            </a:pPr>
            <a:r>
              <a:rPr lang="en-US" sz="2400" dirty="0" smtClean="0"/>
              <a:t> Is proposed discipline likely to correct behavior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DP-</a:t>
            </a:r>
            <a:fld id="{6A0257AF-22B3-4A65-9356-3D40D4F8E82F}" type="slidenum">
              <a:rPr lang="en-US"/>
              <a:pPr>
                <a:defRPr/>
              </a:pPr>
              <a:t>31</a:t>
            </a:fld>
            <a:endParaRPr lang="en-US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3C6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833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74613"/>
            <a:ext cx="9144000" cy="1143001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Typical Actions Chart</a:t>
            </a:r>
          </a:p>
        </p:txBody>
      </p:sp>
      <p:graphicFrame>
        <p:nvGraphicFramePr>
          <p:cNvPr id="398659" name="Group 323"/>
          <p:cNvGraphicFramePr>
            <a:graphicFrameLocks noGrp="1"/>
          </p:cNvGraphicFramePr>
          <p:nvPr>
            <p:ph idx="1"/>
          </p:nvPr>
        </p:nvGraphicFramePr>
        <p:xfrm>
          <a:off x="558800" y="896938"/>
          <a:ext cx="8010525" cy="5151120"/>
        </p:xfrm>
        <a:graphic>
          <a:graphicData uri="http://schemas.openxmlformats.org/drawingml/2006/table">
            <a:tbl>
              <a:tblPr/>
              <a:tblGrid>
                <a:gridCol w="2003425"/>
                <a:gridCol w="2001838"/>
                <a:gridCol w="2003425"/>
                <a:gridCol w="2001837"/>
              </a:tblGrid>
              <a:tr h="561637"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Offense</a:t>
                      </a: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First Offense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Discipline</a:t>
                      </a: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Second Offense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Discipline</a:t>
                      </a: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Third Offense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Discipline</a:t>
                      </a: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</a:tr>
              <a:tr h="561637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Tardiness</a:t>
                      </a: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Verbal warning</a:t>
                      </a: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FF33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Reprimand</a:t>
                      </a: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rgbClr val="99FF33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FFFF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Suspension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FFFF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FFFF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(progressive)</a:t>
                      </a: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FFFF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2729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Insubordination</a:t>
                      </a: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Suspension</a:t>
                      </a: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FF33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Termination</a:t>
                      </a: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rgbClr val="99FF33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FFFF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1637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Missed alarm</a:t>
                      </a: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Warning/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Suspension</a:t>
                      </a: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FF33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Suspension</a:t>
                      </a: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rgbClr val="99FF33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FF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Termination</a:t>
                      </a: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FFFF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1637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Sloppy work</a:t>
                      </a: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Warning</a:t>
                      </a: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FF33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Reprimand/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99FF33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FF33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Suspension</a:t>
                      </a: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rgbClr val="99FF33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FF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Suspension/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FFFF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FF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Termination</a:t>
                      </a: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FFFF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1637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Improper conduct</a:t>
                      </a: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Warning/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Suspension</a:t>
                      </a: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FF33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Reprimand/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99FF33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FF33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Suspension</a:t>
                      </a: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rgbClr val="99FF33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FF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Termination</a:t>
                      </a: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FFFF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1637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Violation of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safety regulations</a:t>
                      </a: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Warning</a:t>
                      </a: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FF33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Reprimand/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99FF33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FF33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Suspension</a:t>
                      </a: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rgbClr val="99FF33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FF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Suspension/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FFFF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FF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Termination</a:t>
                      </a: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FFFF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1637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Stealing</a:t>
                      </a: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Suspension/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Termination</a:t>
                      </a: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FF33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Termination</a:t>
                      </a: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rgbClr val="99FF33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FFFF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1637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Fighting</a:t>
                      </a: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Suspension/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Termination</a:t>
                      </a: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FF33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Termination</a:t>
                      </a: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rgbClr val="99FF33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FFFF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5" name="Slide Number Placeholder 5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DP-</a:t>
            </a:r>
            <a:fld id="{73BBDD8A-EC2E-4DD9-939F-9280FE5410DA}" type="slidenum">
              <a:rPr lang="en-US"/>
              <a:pPr>
                <a:defRPr/>
              </a:pPr>
              <a:t>32</a:t>
            </a:fld>
            <a:endParaRPr lang="en-US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000" dirty="0" smtClean="0"/>
              <a:t>Typical Actions Chart (</a:t>
            </a:r>
            <a:r>
              <a:rPr lang="en-US" sz="4000" cap="none" dirty="0" smtClean="0"/>
              <a:t>cont'd</a:t>
            </a:r>
            <a:r>
              <a:rPr lang="en-US" sz="4000" dirty="0" smtClean="0"/>
              <a:t>)</a:t>
            </a:r>
          </a:p>
        </p:txBody>
      </p:sp>
      <p:sp>
        <p:nvSpPr>
          <p:cNvPr id="399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84188" y="1666875"/>
            <a:ext cx="8231187" cy="4114800"/>
          </a:xfrm>
        </p:spPr>
        <p:txBody>
          <a:bodyPr/>
          <a:lstStyle/>
          <a:p>
            <a:pPr marL="457200" indent="-457200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sz="3200" dirty="0" smtClean="0"/>
              <a:t>Considerations when applying progressive discipline</a:t>
            </a:r>
          </a:p>
          <a:p>
            <a:pPr marL="457200" lvl="1" indent="-3175">
              <a:spcBef>
                <a:spcPts val="0"/>
              </a:spcBef>
              <a:defRPr/>
            </a:pPr>
            <a:r>
              <a:rPr lang="en-US" sz="3200" dirty="0" smtClean="0"/>
              <a:t> Prior violations of similar rules</a:t>
            </a:r>
          </a:p>
          <a:p>
            <a:pPr marL="457200" lvl="1" indent="-3175">
              <a:spcBef>
                <a:spcPts val="0"/>
              </a:spcBef>
              <a:defRPr/>
            </a:pPr>
            <a:r>
              <a:rPr lang="en-US" sz="3200" dirty="0" smtClean="0"/>
              <a:t> Extenuating circumstances--supervisor must always be fair and impartial</a:t>
            </a:r>
          </a:p>
          <a:p>
            <a:pPr marL="457200" lvl="1" indent="-3175">
              <a:spcBef>
                <a:spcPts val="0"/>
              </a:spcBef>
              <a:defRPr/>
            </a:pPr>
            <a:r>
              <a:rPr lang="en-US" sz="3200" dirty="0" smtClean="0"/>
              <a:t> Seriousness of the offense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DP-</a:t>
            </a:r>
            <a:fld id="{39679AFE-80BD-4864-9DA5-3D5C9A8295D7}" type="slidenum">
              <a:rPr lang="en-US"/>
              <a:pPr>
                <a:defRPr/>
              </a:pPr>
              <a:t>33</a:t>
            </a:fld>
            <a:endParaRPr lang="en-US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0386" name="Rectangle 2"/>
          <p:cNvSpPr>
            <a:spLocks noGrp="1" noChangeArrowheads="1"/>
          </p:cNvSpPr>
          <p:nvPr>
            <p:ph type="title"/>
          </p:nvPr>
        </p:nvSpPr>
        <p:spPr>
          <a:xfrm>
            <a:off x="1895475" y="142875"/>
            <a:ext cx="6858000" cy="1143000"/>
          </a:xfrm>
        </p:spPr>
        <p:txBody>
          <a:bodyPr/>
          <a:lstStyle/>
          <a:p>
            <a:pPr>
              <a:defRPr/>
            </a:pPr>
            <a:r>
              <a:rPr lang="en-US" smtClean="0"/>
              <a:t>The Disciplinary Interview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04950"/>
            <a:ext cx="8258175" cy="4114800"/>
          </a:xfrm>
        </p:spPr>
        <p:txBody>
          <a:bodyPr/>
          <a:lstStyle/>
          <a:p>
            <a:pPr marL="457200" indent="-457200">
              <a:spcBef>
                <a:spcPts val="0"/>
              </a:spcBef>
              <a:defRPr/>
            </a:pPr>
            <a:r>
              <a:rPr lang="en-US" dirty="0" smtClean="0"/>
              <a:t>Steps in conducting disciplinary interview</a:t>
            </a:r>
          </a:p>
          <a:p>
            <a:pPr marL="457200" lvl="1" indent="-3175">
              <a:spcBef>
                <a:spcPts val="0"/>
              </a:spcBef>
              <a:defRPr/>
            </a:pPr>
            <a:r>
              <a:rPr lang="en-US" dirty="0" smtClean="0"/>
              <a:t> Prepare</a:t>
            </a:r>
          </a:p>
          <a:p>
            <a:pPr marL="457200" lvl="1" indent="-3175">
              <a:spcBef>
                <a:spcPts val="0"/>
              </a:spcBef>
              <a:defRPr/>
            </a:pPr>
            <a:r>
              <a:rPr lang="en-US" dirty="0" smtClean="0"/>
              <a:t> State your case</a:t>
            </a:r>
          </a:p>
          <a:p>
            <a:pPr marL="457200" lvl="1" indent="-3175">
              <a:spcBef>
                <a:spcPts val="0"/>
              </a:spcBef>
              <a:defRPr/>
            </a:pPr>
            <a:r>
              <a:rPr lang="en-US" dirty="0" smtClean="0"/>
              <a:t> Indicate seriousness</a:t>
            </a:r>
          </a:p>
          <a:p>
            <a:pPr marL="457200" lvl="1" indent="-3175">
              <a:spcBef>
                <a:spcPts val="0"/>
              </a:spcBef>
              <a:defRPr/>
            </a:pPr>
            <a:r>
              <a:rPr lang="en-US" dirty="0" smtClean="0"/>
              <a:t> State expectations</a:t>
            </a:r>
          </a:p>
          <a:p>
            <a:pPr marL="457200" lvl="1" indent="-3175">
              <a:spcBef>
                <a:spcPts val="0"/>
              </a:spcBef>
              <a:defRPr/>
            </a:pPr>
            <a:r>
              <a:rPr lang="en-US" dirty="0" smtClean="0"/>
              <a:t> Try to get commitment change from employee</a:t>
            </a:r>
          </a:p>
          <a:p>
            <a:pPr marL="457200" lvl="1" indent="-3175">
              <a:spcBef>
                <a:spcPts val="0"/>
              </a:spcBef>
              <a:defRPr/>
            </a:pPr>
            <a:r>
              <a:rPr lang="en-US" dirty="0" smtClean="0"/>
              <a:t> End session on positive note</a:t>
            </a:r>
          </a:p>
          <a:p>
            <a:pPr marL="457200" lvl="1" indent="-3175">
              <a:spcBef>
                <a:spcPts val="0"/>
              </a:spcBef>
              <a:defRPr/>
            </a:pPr>
            <a:r>
              <a:rPr lang="en-US" dirty="0" smtClean="0"/>
              <a:t> Document your actions</a:t>
            </a:r>
          </a:p>
          <a:p>
            <a:pPr marL="457200" lvl="1" indent="-3175">
              <a:spcBef>
                <a:spcPts val="0"/>
              </a:spcBef>
              <a:defRPr/>
            </a:pPr>
            <a:r>
              <a:rPr lang="en-US" dirty="0" smtClean="0"/>
              <a:t> Inform employee of appeal procedures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DP-</a:t>
            </a:r>
            <a:fld id="{244BE3A4-9D0E-4D1E-BF2A-7712C14D0EF9}" type="slidenum">
              <a:rPr lang="en-US"/>
              <a:pPr>
                <a:defRPr/>
              </a:pPr>
              <a:t>34</a:t>
            </a:fld>
            <a:endParaRPr lang="en-US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1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The Disciplinary Interview (</a:t>
            </a:r>
            <a:r>
              <a:rPr lang="en-US" cap="none" dirty="0" smtClean="0"/>
              <a:t>cont'd</a:t>
            </a:r>
            <a:r>
              <a:rPr lang="en-US" dirty="0" smtClean="0"/>
              <a:t>)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9775" y="1531938"/>
            <a:ext cx="7975600" cy="4114800"/>
          </a:xfrm>
        </p:spPr>
        <p:txBody>
          <a:bodyPr/>
          <a:lstStyle/>
          <a:p>
            <a:pPr marL="457200" indent="-457200">
              <a:spcBef>
                <a:spcPts val="0"/>
              </a:spcBef>
              <a:defRPr/>
            </a:pPr>
            <a:r>
              <a:rPr lang="en-US" dirty="0" smtClean="0"/>
              <a:t>Checklist for successful disciplinary interview</a:t>
            </a:r>
          </a:p>
          <a:p>
            <a:pPr marL="457200" lvl="1" indent="-3175">
              <a:spcBef>
                <a:spcPts val="0"/>
              </a:spcBef>
              <a:defRPr/>
            </a:pPr>
            <a:r>
              <a:rPr lang="en-US" dirty="0" smtClean="0"/>
              <a:t> Select proper setting</a:t>
            </a:r>
          </a:p>
          <a:p>
            <a:pPr marL="457200" lvl="1" indent="-3175">
              <a:spcBef>
                <a:spcPts val="0"/>
              </a:spcBef>
              <a:defRPr/>
            </a:pPr>
            <a:r>
              <a:rPr lang="en-US" dirty="0" smtClean="0"/>
              <a:t> Listen</a:t>
            </a:r>
          </a:p>
          <a:p>
            <a:pPr marL="457200" lvl="1" indent="-3175">
              <a:spcBef>
                <a:spcPts val="0"/>
              </a:spcBef>
              <a:defRPr/>
            </a:pPr>
            <a:r>
              <a:rPr lang="en-US" dirty="0" smtClean="0"/>
              <a:t> Don't interrupt</a:t>
            </a:r>
          </a:p>
          <a:p>
            <a:pPr marL="457200" lvl="1" indent="-3175">
              <a:spcBef>
                <a:spcPts val="0"/>
              </a:spcBef>
              <a:defRPr/>
            </a:pPr>
            <a:r>
              <a:rPr lang="en-US" dirty="0" smtClean="0"/>
              <a:t> Don't lose your temper</a:t>
            </a:r>
          </a:p>
          <a:p>
            <a:pPr marL="457200" lvl="1" indent="-3175">
              <a:spcBef>
                <a:spcPts val="0"/>
              </a:spcBef>
              <a:defRPr/>
            </a:pPr>
            <a:r>
              <a:rPr lang="en-US" dirty="0" smtClean="0"/>
              <a:t> Don't argue</a:t>
            </a:r>
          </a:p>
          <a:p>
            <a:pPr marL="457200" lvl="1" indent="-3175">
              <a:spcBef>
                <a:spcPts val="0"/>
              </a:spcBef>
              <a:defRPr/>
            </a:pPr>
            <a:r>
              <a:rPr lang="en-US" dirty="0" smtClean="0"/>
              <a:t> Stick to the facts</a:t>
            </a:r>
          </a:p>
          <a:p>
            <a:pPr marL="457200" lvl="1" indent="-3175">
              <a:spcBef>
                <a:spcPts val="0"/>
              </a:spcBef>
              <a:defRPr/>
            </a:pPr>
            <a:r>
              <a:rPr lang="en-US" dirty="0" smtClean="0"/>
              <a:t> Focus on specific improper behavior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DP-</a:t>
            </a:r>
            <a:fld id="{B84BA790-96BA-4798-A876-D96F09957523}" type="slidenum">
              <a:rPr lang="en-US"/>
              <a:pPr>
                <a:defRPr/>
              </a:pPr>
              <a:t>35</a:t>
            </a:fld>
            <a:endParaRPr lang="en-US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3200" dirty="0" smtClean="0"/>
              <a:t>The Disciplinary Interview (</a:t>
            </a:r>
            <a:r>
              <a:rPr lang="en-US" sz="3200" cap="none" dirty="0" smtClean="0"/>
              <a:t>cont'd</a:t>
            </a:r>
            <a:r>
              <a:rPr lang="en-US" sz="3200" dirty="0" smtClean="0"/>
              <a:t>)</a:t>
            </a:r>
          </a:p>
        </p:txBody>
      </p:sp>
      <p:sp>
        <p:nvSpPr>
          <p:cNvPr id="407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3225" y="1398588"/>
            <a:ext cx="8312150" cy="4383087"/>
          </a:xfrm>
        </p:spPr>
        <p:txBody>
          <a:bodyPr/>
          <a:lstStyle/>
          <a:p>
            <a:pPr marL="457200" indent="-457200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sz="2400" dirty="0" smtClean="0"/>
              <a:t>Common errors:</a:t>
            </a:r>
          </a:p>
          <a:p>
            <a:pPr marL="457200" lvl="1" indent="-3175">
              <a:spcBef>
                <a:spcPts val="0"/>
              </a:spcBef>
              <a:defRPr/>
            </a:pPr>
            <a:r>
              <a:rPr lang="en-US" sz="2400" dirty="0" smtClean="0"/>
              <a:t> Not being clear about violations.</a:t>
            </a:r>
          </a:p>
          <a:p>
            <a:pPr marL="914400" lvl="2" indent="0">
              <a:spcBef>
                <a:spcPts val="0"/>
              </a:spcBef>
              <a:buClr>
                <a:srgbClr val="FFFF00"/>
              </a:buClr>
              <a:buFontTx/>
              <a:buNone/>
              <a:defRPr/>
            </a:pPr>
            <a:r>
              <a:rPr lang="en-US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--</a:t>
            </a:r>
            <a:r>
              <a:rPr lang="en-US" sz="2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Is not fair to employee.</a:t>
            </a:r>
          </a:p>
          <a:p>
            <a:pPr marL="914400" lvl="2" indent="0">
              <a:spcBef>
                <a:spcPts val="0"/>
              </a:spcBef>
              <a:buClr>
                <a:srgbClr val="FFFF00"/>
              </a:buClr>
              <a:buFontTx/>
              <a:buNone/>
              <a:defRPr/>
            </a:pPr>
            <a:r>
              <a:rPr lang="en-US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--</a:t>
            </a:r>
            <a:r>
              <a:rPr lang="en-US" sz="2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Will not succeed in correcting improper behavior.</a:t>
            </a:r>
          </a:p>
          <a:p>
            <a:pPr marL="914400" lvl="2" indent="0">
              <a:spcBef>
                <a:spcPts val="0"/>
              </a:spcBef>
              <a:buClr>
                <a:srgbClr val="FFFF00"/>
              </a:buClr>
              <a:buFontTx/>
              <a:buNone/>
              <a:defRPr/>
            </a:pPr>
            <a:r>
              <a:rPr lang="en-US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--</a:t>
            </a:r>
            <a:r>
              <a:rPr lang="en-US" sz="2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Can damage morale.</a:t>
            </a:r>
          </a:p>
          <a:p>
            <a:pPr marL="914400" lvl="2" indent="0">
              <a:spcBef>
                <a:spcPts val="0"/>
              </a:spcBef>
              <a:buClr>
                <a:srgbClr val="FFFF00"/>
              </a:buClr>
              <a:buFontTx/>
              <a:buNone/>
              <a:defRPr/>
            </a:pPr>
            <a:r>
              <a:rPr lang="en-US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-- </a:t>
            </a:r>
            <a:r>
              <a:rPr lang="en-US" sz="2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Everyone is a loser.</a:t>
            </a:r>
          </a:p>
          <a:p>
            <a:pPr marL="457200" lvl="1" indent="-3175">
              <a:spcBef>
                <a:spcPts val="0"/>
              </a:spcBef>
              <a:defRPr/>
            </a:pPr>
            <a:r>
              <a:rPr lang="en-US" sz="2400" dirty="0" smtClean="0"/>
              <a:t> Improper or no documentation.</a:t>
            </a:r>
          </a:p>
          <a:p>
            <a:pPr marL="914400" lvl="2" indent="0">
              <a:spcBef>
                <a:spcPts val="0"/>
              </a:spcBef>
              <a:buClr>
                <a:srgbClr val="FFFF00"/>
              </a:buClr>
              <a:buFontTx/>
              <a:buNone/>
              <a:defRPr/>
            </a:pPr>
            <a:r>
              <a:rPr lang="en-US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--</a:t>
            </a:r>
            <a:r>
              <a:rPr lang="en-US" sz="2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Most cases lost on appeal are due to insufficient or improper documentation.</a:t>
            </a:r>
          </a:p>
          <a:p>
            <a:pPr marL="914400" lvl="2" indent="0">
              <a:spcBef>
                <a:spcPts val="0"/>
              </a:spcBef>
              <a:buClr>
                <a:srgbClr val="FFFF00"/>
              </a:buClr>
              <a:buFontTx/>
              <a:buNone/>
              <a:defRPr/>
            </a:pPr>
            <a:r>
              <a:rPr lang="en-US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--</a:t>
            </a:r>
            <a:r>
              <a:rPr lang="en-US" sz="2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Don't make idle threats.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DP-</a:t>
            </a:r>
            <a:fld id="{5021B66E-A387-4CC3-89B0-0F30AD1C2A96}" type="slidenum">
              <a:rPr lang="en-US"/>
              <a:pPr>
                <a:defRPr/>
              </a:pPr>
              <a:t>36</a:t>
            </a:fld>
            <a:endParaRPr lang="en-US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58900" y="2325688"/>
            <a:ext cx="6858000" cy="2057400"/>
          </a:xfrm>
        </p:spPr>
        <p:txBody>
          <a:bodyPr/>
          <a:lstStyle/>
          <a:p>
            <a:pPr>
              <a:defRPr/>
            </a:pPr>
            <a:r>
              <a:rPr lang="en-US" sz="4000" cap="none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Activity DP.2</a:t>
            </a:r>
            <a:br>
              <a:rPr lang="en-US" sz="4000" cap="none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4000" cap="none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Evaluating Disciplinary Processes</a:t>
            </a:r>
            <a:br>
              <a:rPr lang="en-US" sz="4000" cap="none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en-US" sz="4000" cap="none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DP-</a:t>
            </a:r>
            <a:fld id="{79BC64B7-5419-4B94-BF2F-300497262AD9}" type="slidenum">
              <a:rPr lang="en-US"/>
              <a:pPr>
                <a:defRPr/>
              </a:pPr>
              <a:t>37</a:t>
            </a:fld>
            <a:endParaRPr lang="en-US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580" name="Rectangle 4"/>
          <p:cNvSpPr>
            <a:spLocks noGrp="1" noChangeArrowheads="1"/>
          </p:cNvSpPr>
          <p:nvPr>
            <p:ph type="title"/>
          </p:nvPr>
        </p:nvSpPr>
        <p:spPr>
          <a:xfrm>
            <a:off x="1774825" y="142875"/>
            <a:ext cx="6858000" cy="1143000"/>
          </a:xfrm>
        </p:spPr>
        <p:txBody>
          <a:bodyPr/>
          <a:lstStyle/>
          <a:p>
            <a:pPr>
              <a:defRPr/>
            </a:pPr>
            <a:r>
              <a:rPr lang="en-US" sz="3200" dirty="0" smtClean="0"/>
              <a:t>Bizarre Behaviors</a:t>
            </a:r>
          </a:p>
        </p:txBody>
      </p:sp>
      <p:sp>
        <p:nvSpPr>
          <p:cNvPr id="40858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538163" y="1612900"/>
            <a:ext cx="8177212" cy="4303713"/>
          </a:xfrm>
        </p:spPr>
        <p:txBody>
          <a:bodyPr/>
          <a:lstStyle/>
          <a:p>
            <a:pPr marL="457200" indent="-457200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sz="2400" dirty="0" smtClean="0"/>
              <a:t>Behaviors that are unusual in nature and for which there may not be written rules or procedures:</a:t>
            </a:r>
          </a:p>
          <a:p>
            <a:pPr marL="457200" lvl="1" indent="0">
              <a:spcBef>
                <a:spcPts val="0"/>
              </a:spcBef>
              <a:defRPr/>
            </a:pPr>
            <a:r>
              <a:rPr lang="en-US" sz="2400" dirty="0" smtClean="0"/>
              <a:t> Member shows up for work with large dangling earring and refuses to remove it. </a:t>
            </a:r>
          </a:p>
          <a:p>
            <a:pPr marL="457200" lvl="1" indent="0">
              <a:spcBef>
                <a:spcPts val="0"/>
              </a:spcBef>
              <a:defRPr/>
            </a:pPr>
            <a:r>
              <a:rPr lang="en-US" sz="2400" dirty="0" smtClean="0"/>
              <a:t> Member shouts abuses at a citizen walking by station. </a:t>
            </a:r>
          </a:p>
          <a:p>
            <a:pPr marL="457200" lvl="1" indent="0">
              <a:spcBef>
                <a:spcPts val="0"/>
              </a:spcBef>
              <a:defRPr/>
            </a:pPr>
            <a:r>
              <a:rPr lang="en-US" sz="2400" dirty="0" smtClean="0"/>
              <a:t> Member writes obscenities on restroom walls. </a:t>
            </a:r>
          </a:p>
          <a:p>
            <a:pPr marL="457200" lvl="1" indent="0">
              <a:spcBef>
                <a:spcPts val="0"/>
              </a:spcBef>
              <a:defRPr/>
            </a:pPr>
            <a:r>
              <a:rPr lang="en-US" sz="2400" dirty="0" smtClean="0"/>
              <a:t> Member preaches religious beliefs to owners while on code enforcement. </a:t>
            </a:r>
          </a:p>
          <a:p>
            <a:pPr marL="457200" lvl="1" indent="0">
              <a:spcBef>
                <a:spcPts val="0"/>
              </a:spcBef>
              <a:defRPr/>
            </a:pPr>
            <a:r>
              <a:rPr lang="en-US" sz="2400" dirty="0" smtClean="0"/>
              <a:t> Member(s) engage in horseplay or practical jokes.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DP-</a:t>
            </a:r>
            <a:fld id="{F60BE0CB-EC17-4A00-9A8D-35F3F2F8F866}" type="slidenum">
              <a:rPr lang="en-US"/>
              <a:pPr>
                <a:defRPr/>
              </a:pPr>
              <a:t>38</a:t>
            </a:fld>
            <a:endParaRPr lang="en-US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04" name="Rectangle 4"/>
          <p:cNvSpPr>
            <a:spLocks noGrp="1" noChangeArrowheads="1"/>
          </p:cNvSpPr>
          <p:nvPr>
            <p:ph type="title"/>
          </p:nvPr>
        </p:nvSpPr>
        <p:spPr>
          <a:xfrm>
            <a:off x="1855788" y="142875"/>
            <a:ext cx="6858000" cy="11430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Bizarre Behaviors (</a:t>
            </a:r>
            <a:r>
              <a:rPr lang="en-US" cap="none" dirty="0" smtClean="0"/>
              <a:t>cont'd</a:t>
            </a:r>
            <a:r>
              <a:rPr lang="en-US" dirty="0" smtClean="0"/>
              <a:t>) </a:t>
            </a:r>
          </a:p>
        </p:txBody>
      </p:sp>
      <p:sp>
        <p:nvSpPr>
          <p:cNvPr id="3993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44500" y="1452563"/>
            <a:ext cx="8270875" cy="4329112"/>
          </a:xfrm>
        </p:spPr>
        <p:txBody>
          <a:bodyPr/>
          <a:lstStyle/>
          <a:p>
            <a:pPr marL="457200" indent="-457200">
              <a:spcBef>
                <a:spcPts val="0"/>
              </a:spcBef>
              <a:defRPr/>
            </a:pPr>
            <a:r>
              <a:rPr lang="en-US" dirty="0" smtClean="0"/>
              <a:t>What is bizarre to one may be normal to another.</a:t>
            </a:r>
          </a:p>
          <a:p>
            <a:pPr marL="457200" indent="-457200">
              <a:spcBef>
                <a:spcPts val="0"/>
              </a:spcBef>
              <a:defRPr/>
            </a:pPr>
            <a:r>
              <a:rPr lang="en-US" dirty="0" smtClean="0"/>
              <a:t>COs need to guard against overreacting.</a:t>
            </a:r>
          </a:p>
          <a:p>
            <a:pPr marL="457200" indent="-457200">
              <a:spcBef>
                <a:spcPts val="0"/>
              </a:spcBef>
              <a:defRPr/>
            </a:pPr>
            <a:r>
              <a:rPr lang="en-US" dirty="0" smtClean="0"/>
              <a:t>Bizarre behavior checklist:</a:t>
            </a:r>
          </a:p>
          <a:p>
            <a:pPr marL="457200" lvl="1" indent="-3175">
              <a:spcBef>
                <a:spcPts val="0"/>
              </a:spcBef>
              <a:defRPr/>
            </a:pPr>
            <a:r>
              <a:rPr lang="en-US" dirty="0" smtClean="0"/>
              <a:t> Damage to equipment or property?</a:t>
            </a:r>
          </a:p>
          <a:p>
            <a:pPr marL="457200" lvl="1" indent="-3175">
              <a:spcBef>
                <a:spcPts val="0"/>
              </a:spcBef>
              <a:defRPr/>
            </a:pPr>
            <a:r>
              <a:rPr lang="en-US" dirty="0" smtClean="0"/>
              <a:t> Create unsafe situation?</a:t>
            </a:r>
          </a:p>
          <a:p>
            <a:pPr marL="457200" lvl="1" indent="-3175">
              <a:spcBef>
                <a:spcPts val="0"/>
              </a:spcBef>
              <a:defRPr/>
            </a:pPr>
            <a:r>
              <a:rPr lang="en-US" dirty="0" smtClean="0"/>
              <a:t> Correctable?</a:t>
            </a:r>
          </a:p>
          <a:p>
            <a:pPr marL="457200" lvl="1" indent="-3175">
              <a:spcBef>
                <a:spcPts val="0"/>
              </a:spcBef>
              <a:defRPr/>
            </a:pPr>
            <a:r>
              <a:rPr lang="en-US" dirty="0" smtClean="0"/>
              <a:t> Violate the law?</a:t>
            </a:r>
          </a:p>
          <a:p>
            <a:pPr marL="457200" lvl="1" indent="-3175">
              <a:spcBef>
                <a:spcPts val="0"/>
              </a:spcBef>
              <a:defRPr/>
            </a:pPr>
            <a:r>
              <a:rPr lang="en-US" dirty="0" smtClean="0"/>
              <a:t> Department's image damaged?</a:t>
            </a:r>
          </a:p>
          <a:p>
            <a:pPr marL="457200" lvl="1" indent="-3175">
              <a:spcBef>
                <a:spcPts val="0"/>
              </a:spcBef>
              <a:defRPr/>
            </a:pPr>
            <a:r>
              <a:rPr lang="en-US" dirty="0" smtClean="0"/>
              <a:t> Damage morale?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DP-</a:t>
            </a:r>
            <a:fld id="{8A7D2166-264A-4AF5-AD49-35E4F2E13DDF}" type="slidenum">
              <a:rPr lang="en-US"/>
              <a:pPr>
                <a:defRPr/>
              </a:pPr>
              <a:t>39</a:t>
            </a:fld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786" name="Rectangle 2"/>
          <p:cNvSpPr>
            <a:spLocks noGrp="1" noChangeArrowheads="1"/>
          </p:cNvSpPr>
          <p:nvPr>
            <p:ph type="title"/>
          </p:nvPr>
        </p:nvSpPr>
        <p:spPr>
          <a:xfrm>
            <a:off x="1573213" y="88900"/>
            <a:ext cx="6858000" cy="1143000"/>
          </a:xfrm>
        </p:spPr>
        <p:txBody>
          <a:bodyPr/>
          <a:lstStyle/>
          <a:p>
            <a:pPr>
              <a:defRPr/>
            </a:pPr>
            <a:r>
              <a:rPr lang="en-US" smtClean="0"/>
              <a:t>Introduction</a:t>
            </a:r>
          </a:p>
        </p:txBody>
      </p:sp>
      <p:sp>
        <p:nvSpPr>
          <p:cNvPr id="37478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49250" y="1304925"/>
            <a:ext cx="7534275" cy="4660900"/>
          </a:xfrm>
        </p:spPr>
        <p:txBody>
          <a:bodyPr/>
          <a:lstStyle/>
          <a:p>
            <a:pPr marL="457200" indent="-457200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dirty="0" smtClean="0"/>
              <a:t>The perfect </a:t>
            </a:r>
            <a:r>
              <a:rPr lang="en-US" smtClean="0"/>
              <a:t>fire department/emergency </a:t>
            </a:r>
            <a:r>
              <a:rPr lang="en-US" dirty="0" smtClean="0"/>
              <a:t>medical services (EMS):</a:t>
            </a:r>
          </a:p>
          <a:p>
            <a:pPr marL="457200" lvl="1" indent="0">
              <a:spcBef>
                <a:spcPts val="0"/>
              </a:spcBef>
              <a:defRPr/>
            </a:pPr>
            <a:r>
              <a:rPr lang="en-US" dirty="0" smtClean="0"/>
              <a:t> Perfect set of rules. </a:t>
            </a:r>
          </a:p>
          <a:p>
            <a:pPr marL="457200" lvl="1" indent="0">
              <a:spcBef>
                <a:spcPts val="0"/>
              </a:spcBef>
              <a:defRPr/>
            </a:pPr>
            <a:r>
              <a:rPr lang="en-US" dirty="0" smtClean="0"/>
              <a:t> Management support.</a:t>
            </a:r>
          </a:p>
          <a:p>
            <a:pPr marL="457200" lvl="1" indent="0">
              <a:spcBef>
                <a:spcPts val="0"/>
              </a:spcBef>
              <a:defRPr/>
            </a:pPr>
            <a:r>
              <a:rPr lang="en-US" dirty="0" smtClean="0"/>
              <a:t> Employees know appeal </a:t>
            </a:r>
            <a:br>
              <a:rPr lang="en-US" dirty="0" smtClean="0"/>
            </a:br>
            <a:r>
              <a:rPr lang="en-US" dirty="0" smtClean="0"/>
              <a:t>procedures. </a:t>
            </a:r>
          </a:p>
          <a:p>
            <a:pPr marL="457200" lvl="1" indent="-3175">
              <a:spcBef>
                <a:spcPts val="0"/>
              </a:spcBef>
              <a:defRPr/>
            </a:pPr>
            <a:r>
              <a:rPr lang="en-US" dirty="0" smtClean="0"/>
              <a:t> Rules enforced. </a:t>
            </a:r>
          </a:p>
          <a:p>
            <a:pPr marL="457200" lvl="1" indent="0">
              <a:spcBef>
                <a:spcPts val="0"/>
              </a:spcBef>
              <a:defRPr/>
            </a:pPr>
            <a:r>
              <a:rPr lang="en-US" dirty="0" smtClean="0"/>
              <a:t> Transferring of problem personnel </a:t>
            </a:r>
            <a:br>
              <a:rPr lang="en-US" dirty="0" smtClean="0"/>
            </a:br>
            <a:r>
              <a:rPr lang="en-US" dirty="0" smtClean="0"/>
              <a:t>at the first opportunity never occurs. </a:t>
            </a:r>
          </a:p>
          <a:p>
            <a:pPr marL="457200" lvl="1" indent="-3175">
              <a:spcBef>
                <a:spcPts val="0"/>
              </a:spcBef>
              <a:defRPr/>
            </a:pPr>
            <a:r>
              <a:rPr lang="en-US" dirty="0" smtClean="0"/>
              <a:t> Company Officers (COs) trained in discipline.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DP-</a:t>
            </a:r>
            <a:fld id="{1DA35461-1D63-47C1-B831-7FE6A474DF1D}" type="slidenum">
              <a:rPr lang="en-US"/>
              <a:pPr>
                <a:defRPr/>
              </a:pPr>
              <a:t>4</a:t>
            </a:fld>
            <a:endParaRPr lang="en-US" dirty="0"/>
          </a:p>
        </p:txBody>
      </p:sp>
      <p:pic>
        <p:nvPicPr>
          <p:cNvPr id="5125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62575" y="2174875"/>
            <a:ext cx="3489325" cy="214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62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000" dirty="0" smtClean="0"/>
              <a:t>Bizarre Behaviors (</a:t>
            </a:r>
            <a:r>
              <a:rPr lang="en-US" sz="4000" cap="none" dirty="0" smtClean="0"/>
              <a:t>cont'd</a:t>
            </a:r>
            <a:r>
              <a:rPr lang="en-US" sz="4000" dirty="0" smtClean="0"/>
              <a:t>) </a:t>
            </a:r>
          </a:p>
        </p:txBody>
      </p:sp>
      <p:sp>
        <p:nvSpPr>
          <p:cNvPr id="41062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511175" y="1666875"/>
            <a:ext cx="8204200" cy="4114800"/>
          </a:xfrm>
        </p:spPr>
        <p:txBody>
          <a:bodyPr/>
          <a:lstStyle/>
          <a:p>
            <a:pPr marL="457200" indent="-457200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sz="3200" dirty="0" smtClean="0"/>
              <a:t>As CO, you must deal with this type of behavior just as you do with routine disciplinary problems. </a:t>
            </a:r>
          </a:p>
          <a:p>
            <a:pPr marL="457200" lvl="1" indent="-3175">
              <a:spcBef>
                <a:spcPts val="0"/>
              </a:spcBef>
              <a:defRPr/>
            </a:pPr>
            <a:r>
              <a:rPr lang="en-US" sz="3200" dirty="0" smtClean="0"/>
              <a:t> Avoid inappropriate reactions.</a:t>
            </a:r>
          </a:p>
          <a:p>
            <a:pPr marL="457200" lvl="1" indent="-3175">
              <a:spcBef>
                <a:spcPts val="0"/>
              </a:spcBef>
              <a:defRPr/>
            </a:pPr>
            <a:r>
              <a:rPr lang="en-US" sz="3200" dirty="0" smtClean="0"/>
              <a:t> Make sure your normal procedures are followed.</a:t>
            </a:r>
          </a:p>
          <a:p>
            <a:pPr marL="457200" lvl="1" indent="-3175">
              <a:spcBef>
                <a:spcPts val="0"/>
              </a:spcBef>
              <a:defRPr/>
            </a:pPr>
            <a:r>
              <a:rPr lang="en-US" sz="3200" dirty="0" smtClean="0"/>
              <a:t> Advise employee of appeal procedures.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Slide DP-</a:t>
            </a:r>
            <a:fld id="{478EF51D-CC61-48ED-A557-D73EEC023F89}" type="slidenum">
              <a:rPr lang="en-US"/>
              <a:pPr>
                <a:defRPr/>
              </a:pPr>
              <a:t>40</a:t>
            </a:fld>
            <a:endParaRPr lang="en-US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65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000" dirty="0" smtClean="0"/>
              <a:t>Bizarre Behaviors (</a:t>
            </a:r>
            <a:r>
              <a:rPr lang="en-US" sz="4000" cap="none" dirty="0" smtClean="0"/>
              <a:t>cont'd</a:t>
            </a:r>
            <a:r>
              <a:rPr lang="en-US" sz="4000" dirty="0" smtClean="0"/>
              <a:t>)</a:t>
            </a:r>
          </a:p>
        </p:txBody>
      </p:sp>
      <p:sp>
        <p:nvSpPr>
          <p:cNvPr id="41165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511175" y="1666875"/>
            <a:ext cx="8204200" cy="4114800"/>
          </a:xfrm>
        </p:spPr>
        <p:txBody>
          <a:bodyPr/>
          <a:lstStyle/>
          <a:p>
            <a:pPr marL="457200" indent="-457200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sz="3200" dirty="0" smtClean="0"/>
              <a:t>If there is no specific rule in place, consult management. Management should:</a:t>
            </a:r>
          </a:p>
          <a:p>
            <a:pPr marL="457200" lvl="1" indent="-3175">
              <a:spcBef>
                <a:spcPts val="0"/>
              </a:spcBef>
              <a:defRPr/>
            </a:pPr>
            <a:r>
              <a:rPr lang="en-US" sz="3200" dirty="0" smtClean="0"/>
              <a:t> Determine policy</a:t>
            </a:r>
          </a:p>
          <a:p>
            <a:pPr marL="457200" lvl="1" indent="-3175">
              <a:spcBef>
                <a:spcPts val="0"/>
              </a:spcBef>
              <a:defRPr/>
            </a:pPr>
            <a:r>
              <a:rPr lang="en-US" sz="3200" dirty="0" smtClean="0"/>
              <a:t> Transmit policy</a:t>
            </a:r>
          </a:p>
          <a:p>
            <a:pPr marL="457200" lvl="1" indent="-3175">
              <a:spcBef>
                <a:spcPts val="0"/>
              </a:spcBef>
              <a:defRPr/>
            </a:pPr>
            <a:r>
              <a:rPr lang="en-US" sz="3200" dirty="0" smtClean="0"/>
              <a:t> Enforce new policy</a:t>
            </a:r>
          </a:p>
          <a:p>
            <a:pPr marL="457200" lvl="1" indent="-3175">
              <a:spcBef>
                <a:spcPts val="0"/>
              </a:spcBef>
              <a:defRPr/>
            </a:pPr>
            <a:r>
              <a:rPr lang="en-US" sz="3200" dirty="0" smtClean="0"/>
              <a:t> Continue disciplinary actions even if it is felt the actions will be reversed on appeal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DP-</a:t>
            </a:r>
            <a:fld id="{654CCA1F-3D05-4C7A-95C5-052D7CB280EF}" type="slidenum">
              <a:rPr lang="en-US"/>
              <a:pPr>
                <a:defRPr/>
              </a:pPr>
              <a:t>41</a:t>
            </a:fld>
            <a:endParaRPr lang="en-US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267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000" dirty="0" smtClean="0"/>
              <a:t>Bizarre Behaviors (</a:t>
            </a:r>
            <a:r>
              <a:rPr lang="en-US" sz="4000" cap="none" dirty="0" smtClean="0"/>
              <a:t>cont'd</a:t>
            </a:r>
            <a:r>
              <a:rPr lang="en-US" sz="4000" dirty="0" smtClean="0"/>
              <a:t>) </a:t>
            </a:r>
          </a:p>
        </p:txBody>
      </p:sp>
      <p:sp>
        <p:nvSpPr>
          <p:cNvPr id="4301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725488" y="1504950"/>
            <a:ext cx="8086003" cy="4114800"/>
          </a:xfrm>
        </p:spPr>
        <p:txBody>
          <a:bodyPr/>
          <a:lstStyle/>
          <a:p>
            <a:pPr marL="457200" indent="-457200">
              <a:spcBef>
                <a:spcPts val="0"/>
              </a:spcBef>
              <a:defRPr/>
            </a:pPr>
            <a:r>
              <a:rPr lang="en-US" sz="3200" dirty="0" smtClean="0"/>
              <a:t>In many cases involving inexperienced supervisors or managers, termination is their primary reaction to any type of bizarre behavior. These inappropriate reactions are almost always lost when appealed.</a:t>
            </a:r>
          </a:p>
          <a:p>
            <a:pPr marL="457200" indent="-457200">
              <a:spcBef>
                <a:spcPts val="0"/>
              </a:spcBef>
              <a:defRPr/>
            </a:pPr>
            <a:r>
              <a:rPr lang="en-US" sz="3200" dirty="0" smtClean="0"/>
              <a:t>The CO should seek advice from superiors when dealing with any type of bizarre behavior.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DP-</a:t>
            </a:r>
            <a:fld id="{CE2C787A-D543-43B7-9211-A0246BD5ED03}" type="slidenum">
              <a:rPr lang="en-US"/>
              <a:pPr>
                <a:defRPr/>
              </a:pPr>
              <a:t>42</a:t>
            </a:fld>
            <a:endParaRPr lang="en-US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3700" name="Rectangle 4"/>
          <p:cNvSpPr>
            <a:spLocks noGrp="1" noChangeArrowheads="1"/>
          </p:cNvSpPr>
          <p:nvPr>
            <p:ph type="title"/>
          </p:nvPr>
        </p:nvSpPr>
        <p:spPr>
          <a:xfrm>
            <a:off x="1882775" y="142875"/>
            <a:ext cx="6858000" cy="1143000"/>
          </a:xfrm>
        </p:spPr>
        <p:txBody>
          <a:bodyPr/>
          <a:lstStyle/>
          <a:p>
            <a:pPr>
              <a:defRPr/>
            </a:pPr>
            <a:r>
              <a:rPr lang="en-US" smtClean="0"/>
              <a:t>Employee Values</a:t>
            </a:r>
          </a:p>
        </p:txBody>
      </p:sp>
      <p:sp>
        <p:nvSpPr>
          <p:cNvPr id="41370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03225" y="1558925"/>
            <a:ext cx="8364538" cy="3201988"/>
          </a:xfrm>
        </p:spPr>
        <p:txBody>
          <a:bodyPr/>
          <a:lstStyle/>
          <a:p>
            <a:pPr marL="457200" indent="-457200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dirty="0" smtClean="0"/>
              <a:t>Wouldn't it be wonderful if all employees had:</a:t>
            </a:r>
          </a:p>
          <a:p>
            <a:pPr marL="457200" lvl="1" indent="-3175">
              <a:spcBef>
                <a:spcPts val="0"/>
              </a:spcBef>
              <a:defRPr/>
            </a:pPr>
            <a:r>
              <a:rPr lang="en-US" dirty="0" smtClean="0"/>
              <a:t> Proper attitude</a:t>
            </a:r>
          </a:p>
          <a:p>
            <a:pPr marL="457200" lvl="1" indent="-3175">
              <a:spcBef>
                <a:spcPts val="0"/>
              </a:spcBef>
              <a:defRPr/>
            </a:pPr>
            <a:r>
              <a:rPr lang="en-US" dirty="0" smtClean="0"/>
              <a:t> Willingness to work</a:t>
            </a:r>
          </a:p>
          <a:p>
            <a:pPr marL="457200" lvl="1" indent="-3175">
              <a:spcBef>
                <a:spcPts val="0"/>
              </a:spcBef>
              <a:defRPr/>
            </a:pPr>
            <a:r>
              <a:rPr lang="en-US" dirty="0" smtClean="0"/>
              <a:t> Commitment to departmental goals</a:t>
            </a:r>
          </a:p>
          <a:p>
            <a:pPr marL="457200" indent="-457200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dirty="0" smtClean="0"/>
              <a:t>They don't! There will always be some:</a:t>
            </a:r>
          </a:p>
          <a:p>
            <a:pPr marL="457200" lvl="1" indent="-3175">
              <a:spcBef>
                <a:spcPts val="0"/>
              </a:spcBef>
              <a:defRPr/>
            </a:pPr>
            <a:r>
              <a:rPr lang="en-US" dirty="0" smtClean="0"/>
              <a:t> Undisciplined personnel</a:t>
            </a:r>
          </a:p>
          <a:p>
            <a:pPr marL="457200" lvl="1" indent="-3175">
              <a:spcBef>
                <a:spcPts val="0"/>
              </a:spcBef>
              <a:defRPr/>
            </a:pPr>
            <a:r>
              <a:rPr lang="en-US" dirty="0" smtClean="0"/>
              <a:t> Incompetent personnel</a:t>
            </a:r>
          </a:p>
          <a:p>
            <a:pPr marL="457200" lvl="1" indent="-3175">
              <a:spcBef>
                <a:spcPts val="0"/>
              </a:spcBef>
              <a:defRPr/>
            </a:pPr>
            <a:r>
              <a:rPr lang="en-US" dirty="0" smtClean="0"/>
              <a:t> Personnel who won't do the work expected of them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DP-</a:t>
            </a:r>
            <a:fld id="{94FD0E88-5B19-43C7-A066-B7F56C2F8206}" type="slidenum">
              <a:rPr lang="en-US"/>
              <a:pPr>
                <a:defRPr/>
              </a:pPr>
              <a:t>43</a:t>
            </a:fld>
            <a:endParaRPr lang="en-US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472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000" dirty="0" smtClean="0"/>
              <a:t>Employee Values (</a:t>
            </a:r>
            <a:r>
              <a:rPr lang="en-US" sz="4000" cap="none" dirty="0" smtClean="0"/>
              <a:t>cont'd</a:t>
            </a:r>
            <a:r>
              <a:rPr lang="en-US" sz="4000" dirty="0" smtClean="0"/>
              <a:t>)</a:t>
            </a:r>
          </a:p>
        </p:txBody>
      </p:sp>
      <p:sp>
        <p:nvSpPr>
          <p:cNvPr id="4505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96888" y="1666875"/>
            <a:ext cx="8218487" cy="4114800"/>
          </a:xfrm>
        </p:spPr>
        <p:txBody>
          <a:bodyPr/>
          <a:lstStyle/>
          <a:p>
            <a:pPr marL="457200" indent="-457200">
              <a:spcBef>
                <a:spcPts val="0"/>
              </a:spcBef>
              <a:defRPr/>
            </a:pPr>
            <a:r>
              <a:rPr lang="en-US" sz="3200" dirty="0" smtClean="0"/>
              <a:t>Three types of subordinates:</a:t>
            </a:r>
          </a:p>
          <a:p>
            <a:pPr marL="457200" lvl="1" indent="0">
              <a:spcBef>
                <a:spcPts val="0"/>
              </a:spcBef>
              <a:defRPr/>
            </a:pPr>
            <a:r>
              <a:rPr lang="en-US" sz="3200" dirty="0" smtClean="0"/>
              <a:t> Employee with positive self-imposed discipline</a:t>
            </a:r>
          </a:p>
          <a:p>
            <a:pPr marL="457200" lvl="1" indent="0">
              <a:spcBef>
                <a:spcPts val="0"/>
              </a:spcBef>
              <a:defRPr/>
            </a:pPr>
            <a:r>
              <a:rPr lang="en-US" sz="3200" dirty="0" smtClean="0"/>
              <a:t> Employee with goals and values that don't match organization</a:t>
            </a:r>
          </a:p>
          <a:p>
            <a:pPr marL="457200" lvl="1" indent="0">
              <a:spcBef>
                <a:spcPts val="0"/>
              </a:spcBef>
              <a:defRPr/>
            </a:pPr>
            <a:r>
              <a:rPr lang="en-US" sz="3200" dirty="0" smtClean="0"/>
              <a:t> Will not adapt to department's goals and values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DP-</a:t>
            </a:r>
            <a:fld id="{76987806-48BC-4A91-B2D2-2806F1838066}" type="slidenum">
              <a:rPr lang="en-US"/>
              <a:pPr>
                <a:defRPr/>
              </a:pPr>
              <a:t>44</a:t>
            </a:fld>
            <a:endParaRPr lang="en-US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5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000" dirty="0" smtClean="0"/>
              <a:t>Employee Values (</a:t>
            </a:r>
            <a:r>
              <a:rPr lang="en-US" sz="4000" cap="none" dirty="0" smtClean="0"/>
              <a:t>cont'd</a:t>
            </a:r>
            <a:r>
              <a:rPr lang="en-US" sz="4000" dirty="0" smtClean="0"/>
              <a:t>) 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9125" y="1666875"/>
            <a:ext cx="8096250" cy="4114800"/>
          </a:xfrm>
        </p:spPr>
        <p:txBody>
          <a:bodyPr/>
          <a:lstStyle/>
          <a:p>
            <a:pPr marL="457200" indent="-457200">
              <a:spcBef>
                <a:spcPts val="0"/>
              </a:spcBef>
              <a:defRPr/>
            </a:pPr>
            <a:r>
              <a:rPr lang="en-US" sz="3200" dirty="0" smtClean="0"/>
              <a:t>Don't ignore problems.</a:t>
            </a:r>
          </a:p>
          <a:p>
            <a:pPr marL="457200" lvl="1" indent="0">
              <a:spcBef>
                <a:spcPts val="0"/>
              </a:spcBef>
              <a:defRPr/>
            </a:pPr>
            <a:r>
              <a:rPr lang="en-US" sz="3200" dirty="0" smtClean="0"/>
              <a:t> Don't let improper behavior slide--take action.</a:t>
            </a:r>
          </a:p>
          <a:p>
            <a:pPr marL="457200" lvl="1" indent="0">
              <a:spcBef>
                <a:spcPts val="0"/>
              </a:spcBef>
              <a:defRPr/>
            </a:pPr>
            <a:r>
              <a:rPr lang="en-US" sz="3200" dirty="0" smtClean="0"/>
              <a:t> Be sure you inform employee that a rule has been </a:t>
            </a:r>
            <a:r>
              <a:rPr lang="en-US" sz="3200" smtClean="0"/>
              <a:t>violated as </a:t>
            </a:r>
            <a:r>
              <a:rPr lang="en-US" sz="3200" dirty="0" smtClean="0"/>
              <a:t>soon as it occurs.</a:t>
            </a:r>
          </a:p>
          <a:p>
            <a:pPr marL="457200" indent="-457200">
              <a:spcBef>
                <a:spcPts val="0"/>
              </a:spcBef>
              <a:defRPr/>
            </a:pPr>
            <a:r>
              <a:rPr lang="en-US" sz="3200" dirty="0" smtClean="0"/>
              <a:t>Most marginal employees can be coached and motivated into becoming productive employees.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DP-</a:t>
            </a:r>
            <a:fld id="{FCF35030-BBBF-4E88-84AA-1C694D357A48}" type="slidenum">
              <a:rPr lang="en-US"/>
              <a:pPr>
                <a:defRPr/>
              </a:pPr>
              <a:t>45</a:t>
            </a:fld>
            <a:endParaRPr lang="en-US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4088" y="2595563"/>
            <a:ext cx="7597775" cy="2057400"/>
          </a:xfrm>
        </p:spPr>
        <p:txBody>
          <a:bodyPr/>
          <a:lstStyle/>
          <a:p>
            <a:pPr>
              <a:defRPr/>
            </a:pPr>
            <a:r>
              <a:rPr lang="en-US" sz="4000" cap="none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Activity DP.3</a:t>
            </a:r>
            <a:br>
              <a:rPr lang="en-US" sz="4000" cap="none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4000" cap="none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Determining Proper Discipline</a:t>
            </a:r>
            <a:br>
              <a:rPr lang="en-US" sz="4000" cap="none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en-US" sz="4000" cap="none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DP-</a:t>
            </a:r>
            <a:fld id="{B4C271FA-9C11-4677-95BC-12B534D6A264}" type="slidenum">
              <a:rPr lang="en-US"/>
              <a:pPr>
                <a:defRPr/>
              </a:pPr>
              <a:t>46</a:t>
            </a:fld>
            <a:endParaRPr lang="en-US" dirty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6772" name="Rectangle 4"/>
          <p:cNvSpPr>
            <a:spLocks noGrp="1" noChangeArrowheads="1"/>
          </p:cNvSpPr>
          <p:nvPr>
            <p:ph type="title"/>
          </p:nvPr>
        </p:nvSpPr>
        <p:spPr>
          <a:xfrm>
            <a:off x="1452563" y="142875"/>
            <a:ext cx="6858000" cy="1143000"/>
          </a:xfrm>
        </p:spPr>
        <p:txBody>
          <a:bodyPr/>
          <a:lstStyle/>
          <a:p>
            <a:pPr>
              <a:defRPr/>
            </a:pPr>
            <a:r>
              <a:rPr lang="en-US" sz="3200" smtClean="0"/>
              <a:t>Final Tips</a:t>
            </a:r>
          </a:p>
        </p:txBody>
      </p:sp>
      <p:sp>
        <p:nvSpPr>
          <p:cNvPr id="4813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523875" y="1666875"/>
            <a:ext cx="8191500" cy="4448175"/>
          </a:xfrm>
        </p:spPr>
        <p:txBody>
          <a:bodyPr/>
          <a:lstStyle/>
          <a:p>
            <a:pPr marL="457200" indent="-457200">
              <a:spcBef>
                <a:spcPts val="0"/>
              </a:spcBef>
              <a:defRPr/>
            </a:pPr>
            <a:r>
              <a:rPr lang="en-US" sz="2400" dirty="0" smtClean="0"/>
              <a:t>Cardinal Rule #1:  Praise in public; criticize in private.</a:t>
            </a:r>
          </a:p>
          <a:p>
            <a:pPr marL="457200" indent="-457200">
              <a:spcBef>
                <a:spcPts val="0"/>
              </a:spcBef>
              <a:defRPr/>
            </a:pPr>
            <a:r>
              <a:rPr lang="en-US" sz="2400" dirty="0" smtClean="0"/>
              <a:t>Treat every case as if it will be appealed.</a:t>
            </a:r>
          </a:p>
          <a:p>
            <a:pPr marL="457200" indent="-457200">
              <a:spcBef>
                <a:spcPts val="0"/>
              </a:spcBef>
              <a:defRPr/>
            </a:pPr>
            <a:r>
              <a:rPr lang="en-US" sz="2400" dirty="0" smtClean="0"/>
              <a:t>When discipline is given, it is over.  Don't keep referring to someone's mistakes.</a:t>
            </a:r>
          </a:p>
          <a:p>
            <a:pPr marL="457200" indent="-457200">
              <a:spcBef>
                <a:spcPts val="0"/>
              </a:spcBef>
              <a:defRPr/>
            </a:pPr>
            <a:r>
              <a:rPr lang="en-US" sz="2400" dirty="0" smtClean="0"/>
              <a:t>Apply discipline consistently, fairly, and impartially.</a:t>
            </a:r>
          </a:p>
          <a:p>
            <a:pPr marL="457200" indent="-457200">
              <a:spcBef>
                <a:spcPts val="0"/>
              </a:spcBef>
              <a:defRPr/>
            </a:pPr>
            <a:r>
              <a:rPr lang="en-US" sz="2400" dirty="0" smtClean="0"/>
              <a:t>Deal with behavior, not personality.</a:t>
            </a:r>
          </a:p>
          <a:p>
            <a:pPr marL="457200" indent="-457200">
              <a:spcBef>
                <a:spcPts val="0"/>
              </a:spcBef>
              <a:defRPr/>
            </a:pPr>
            <a:r>
              <a:rPr lang="en-US" sz="2400" dirty="0" smtClean="0"/>
              <a:t>Never discipline when you are angry.</a:t>
            </a:r>
          </a:p>
          <a:p>
            <a:pPr marL="457200" indent="-457200">
              <a:spcBef>
                <a:spcPts val="0"/>
              </a:spcBef>
              <a:defRPr/>
            </a:pPr>
            <a:r>
              <a:rPr lang="en-US" sz="2400" dirty="0" smtClean="0"/>
              <a:t>Reinforce good behavior.</a:t>
            </a:r>
          </a:p>
          <a:p>
            <a:pPr marL="457200" indent="-457200">
              <a:spcBef>
                <a:spcPts val="0"/>
              </a:spcBef>
              <a:defRPr/>
            </a:pPr>
            <a:r>
              <a:rPr lang="en-US" sz="2400" dirty="0" smtClean="0"/>
              <a:t>Set a good example.</a:t>
            </a:r>
          </a:p>
          <a:p>
            <a:pPr marL="457200" indent="-457200">
              <a:spcBef>
                <a:spcPts val="0"/>
              </a:spcBef>
              <a:defRPr/>
            </a:pPr>
            <a:r>
              <a:rPr lang="en-US" sz="2400" dirty="0" smtClean="0"/>
              <a:t>Don't "save up" discipline--act as soon as possible.</a:t>
            </a:r>
          </a:p>
          <a:p>
            <a:pPr marL="914400">
              <a:spcBef>
                <a:spcPts val="0"/>
              </a:spcBef>
              <a:defRPr/>
            </a:pPr>
            <a:endParaRPr lang="en-US" sz="24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DP-</a:t>
            </a:r>
            <a:fld id="{86C080B7-F05A-41FA-AB99-E298DF47CB59}" type="slidenum">
              <a:rPr lang="en-US"/>
              <a:pPr>
                <a:defRPr/>
              </a:pPr>
              <a:t>47</a:t>
            </a:fld>
            <a:endParaRPr lang="en-US" dirty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7796" name="Rectangle 4"/>
          <p:cNvSpPr>
            <a:spLocks noGrp="1" noChangeArrowheads="1"/>
          </p:cNvSpPr>
          <p:nvPr>
            <p:ph type="title"/>
          </p:nvPr>
        </p:nvSpPr>
        <p:spPr>
          <a:xfrm>
            <a:off x="1573213" y="142875"/>
            <a:ext cx="6858000" cy="1143000"/>
          </a:xfrm>
        </p:spPr>
        <p:txBody>
          <a:bodyPr/>
          <a:lstStyle/>
          <a:p>
            <a:pPr>
              <a:defRPr/>
            </a:pPr>
            <a:r>
              <a:rPr lang="en-US" sz="3200" dirty="0" smtClean="0"/>
              <a:t>Final Tips (</a:t>
            </a:r>
            <a:r>
              <a:rPr lang="en-US" sz="3200" cap="none" dirty="0" smtClean="0"/>
              <a:t>cont'd</a:t>
            </a:r>
            <a:r>
              <a:rPr lang="en-US" sz="3200" dirty="0" smtClean="0"/>
              <a:t>)</a:t>
            </a:r>
          </a:p>
        </p:txBody>
      </p:sp>
      <p:sp>
        <p:nvSpPr>
          <p:cNvPr id="4915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523875" y="1760538"/>
            <a:ext cx="8337550" cy="4114800"/>
          </a:xfrm>
        </p:spPr>
        <p:txBody>
          <a:bodyPr/>
          <a:lstStyle/>
          <a:p>
            <a:pPr marL="457200" indent="-457200">
              <a:spcBef>
                <a:spcPts val="0"/>
              </a:spcBef>
              <a:defRPr/>
            </a:pPr>
            <a:r>
              <a:rPr lang="en-US" sz="2400" dirty="0" smtClean="0"/>
              <a:t>Don't threaten punishment you cannot deliver.</a:t>
            </a:r>
          </a:p>
          <a:p>
            <a:pPr marL="457200" indent="-457200">
              <a:spcBef>
                <a:spcPts val="0"/>
              </a:spcBef>
              <a:defRPr/>
            </a:pPr>
            <a:r>
              <a:rPr lang="en-US" sz="2400" dirty="0" smtClean="0"/>
              <a:t>If you suspect substance abuse, get help from chief's office.</a:t>
            </a:r>
          </a:p>
          <a:p>
            <a:pPr marL="457200" indent="-457200">
              <a:spcBef>
                <a:spcPts val="0"/>
              </a:spcBef>
              <a:defRPr/>
            </a:pPr>
            <a:r>
              <a:rPr lang="en-US" sz="2400" dirty="0" smtClean="0"/>
              <a:t>If in doubt on any disciplinary action, ask the chief's office.</a:t>
            </a:r>
          </a:p>
          <a:p>
            <a:pPr marL="457200" indent="-457200">
              <a:spcBef>
                <a:spcPts val="0"/>
              </a:spcBef>
              <a:defRPr/>
            </a:pPr>
            <a:r>
              <a:rPr lang="en-US" sz="2400" dirty="0" smtClean="0"/>
              <a:t>Don't play games with union by giving too much discipline, figuring it will be reduced when appealed.</a:t>
            </a:r>
          </a:p>
          <a:p>
            <a:pPr marL="457200" indent="-457200">
              <a:spcBef>
                <a:spcPts val="0"/>
              </a:spcBef>
              <a:defRPr/>
            </a:pPr>
            <a:r>
              <a:rPr lang="en-US" sz="2400" dirty="0" smtClean="0"/>
              <a:t>Don't transfer your problems; solve them.</a:t>
            </a:r>
          </a:p>
          <a:p>
            <a:pPr marL="457200" indent="-457200">
              <a:spcBef>
                <a:spcPts val="0"/>
              </a:spcBef>
              <a:defRPr/>
            </a:pPr>
            <a:r>
              <a:rPr lang="en-US" sz="2400" dirty="0" smtClean="0"/>
              <a:t>Be familiar with union contract's grievance procedures and employee rights.</a:t>
            </a:r>
          </a:p>
          <a:p>
            <a:pPr marL="914400">
              <a:spcBef>
                <a:spcPts val="0"/>
              </a:spcBef>
              <a:defRPr/>
            </a:pPr>
            <a:endParaRPr lang="en-US" sz="24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Slide DP-</a:t>
            </a:r>
            <a:fld id="{9A7EA5F2-3C8F-4CE4-A881-F6DD1FF0E9B0}" type="slidenum">
              <a:rPr lang="en-US"/>
              <a:pPr>
                <a:defRPr/>
              </a:pPr>
              <a:t>48</a:t>
            </a:fld>
            <a:endParaRPr lang="en-US" dirty="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8818" name="Rectangle 2"/>
          <p:cNvSpPr>
            <a:spLocks noGrp="1" noChangeArrowheads="1"/>
          </p:cNvSpPr>
          <p:nvPr>
            <p:ph type="title"/>
          </p:nvPr>
        </p:nvSpPr>
        <p:spPr>
          <a:xfrm>
            <a:off x="1560513" y="142875"/>
            <a:ext cx="6858000" cy="1143000"/>
          </a:xfrm>
        </p:spPr>
        <p:txBody>
          <a:bodyPr/>
          <a:lstStyle/>
          <a:p>
            <a:pPr>
              <a:defRPr/>
            </a:pPr>
            <a:r>
              <a:rPr lang="en-US" sz="4000" dirty="0" smtClean="0"/>
              <a:t>Final Tips (</a:t>
            </a:r>
            <a:r>
              <a:rPr lang="en-US" sz="4000" cap="none" dirty="0" smtClean="0"/>
              <a:t>cont'd</a:t>
            </a:r>
            <a:r>
              <a:rPr lang="en-US" sz="4000" dirty="0" smtClean="0"/>
              <a:t>)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9775" y="1666875"/>
            <a:ext cx="7975600" cy="4114800"/>
          </a:xfrm>
        </p:spPr>
        <p:txBody>
          <a:bodyPr/>
          <a:lstStyle/>
          <a:p>
            <a:pPr marL="457200" indent="-457200">
              <a:spcBef>
                <a:spcPts val="0"/>
              </a:spcBef>
              <a:defRPr/>
            </a:pPr>
            <a:r>
              <a:rPr lang="en-US" sz="3200" dirty="0" smtClean="0"/>
              <a:t>Know your rules and regulations thoroughly</a:t>
            </a:r>
          </a:p>
          <a:p>
            <a:pPr marL="457200" indent="-457200">
              <a:spcBef>
                <a:spcPts val="0"/>
              </a:spcBef>
              <a:defRPr/>
            </a:pPr>
            <a:r>
              <a:rPr lang="en-US" sz="3200" dirty="0" smtClean="0"/>
              <a:t>Be willing to treat an honest mistake as an honest mistake.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DP-</a:t>
            </a:r>
            <a:fld id="{81EF2FAA-31C8-4DEA-9860-56AB8267080A}" type="slidenum">
              <a:rPr lang="en-US"/>
              <a:pPr>
                <a:defRPr/>
              </a:pPr>
              <a:t>49</a:t>
            </a:fld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5814" name="Rectangle 6"/>
          <p:cNvSpPr>
            <a:spLocks noGrp="1" noChangeArrowheads="1"/>
          </p:cNvSpPr>
          <p:nvPr>
            <p:ph type="title"/>
          </p:nvPr>
        </p:nvSpPr>
        <p:spPr>
          <a:xfrm>
            <a:off x="1895475" y="142875"/>
            <a:ext cx="6858000" cy="1143000"/>
          </a:xfrm>
        </p:spPr>
        <p:txBody>
          <a:bodyPr/>
          <a:lstStyle/>
          <a:p>
            <a:pPr>
              <a:defRPr/>
            </a:pPr>
            <a:r>
              <a:rPr lang="en-US" sz="4000" dirty="0" smtClean="0"/>
              <a:t>Introduction (</a:t>
            </a:r>
            <a:r>
              <a:rPr lang="en-US" sz="4000" cap="none" dirty="0" smtClean="0"/>
              <a:t>cont'd</a:t>
            </a:r>
            <a:r>
              <a:rPr lang="en-US" sz="4000" dirty="0" smtClean="0"/>
              <a:t>)</a:t>
            </a:r>
          </a:p>
        </p:txBody>
      </p:sp>
      <p:sp>
        <p:nvSpPr>
          <p:cNvPr id="6147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725488" y="1666875"/>
            <a:ext cx="7989887" cy="4114800"/>
          </a:xfrm>
        </p:spPr>
        <p:txBody>
          <a:bodyPr/>
          <a:lstStyle/>
          <a:p>
            <a:pPr marL="457200" indent="-457200">
              <a:spcBef>
                <a:spcPts val="0"/>
              </a:spcBef>
              <a:defRPr/>
            </a:pPr>
            <a:r>
              <a:rPr lang="en-US" sz="3200" dirty="0" smtClean="0"/>
              <a:t>Difficulties</a:t>
            </a:r>
          </a:p>
          <a:p>
            <a:pPr marL="457200" lvl="1" indent="0">
              <a:spcBef>
                <a:spcPts val="0"/>
              </a:spcBef>
              <a:defRPr/>
            </a:pPr>
            <a:r>
              <a:rPr lang="en-US" sz="3200" dirty="0" smtClean="0"/>
              <a:t> Inappropriate/Obsolete rules</a:t>
            </a:r>
          </a:p>
          <a:p>
            <a:pPr marL="457200" lvl="1" indent="0">
              <a:spcBef>
                <a:spcPts val="0"/>
              </a:spcBef>
              <a:defRPr/>
            </a:pPr>
            <a:r>
              <a:rPr lang="en-US" sz="3200" dirty="0" smtClean="0"/>
              <a:t> Unsupportive administration </a:t>
            </a:r>
          </a:p>
          <a:p>
            <a:pPr marL="457200" lvl="1" indent="0">
              <a:spcBef>
                <a:spcPts val="0"/>
              </a:spcBef>
              <a:defRPr/>
            </a:pPr>
            <a:r>
              <a:rPr lang="en-US" sz="3200" dirty="0" smtClean="0"/>
              <a:t> Reductions in severity when appealed</a:t>
            </a:r>
          </a:p>
          <a:p>
            <a:pPr marL="457200" lvl="1" indent="0">
              <a:spcBef>
                <a:spcPts val="0"/>
              </a:spcBef>
              <a:defRPr/>
            </a:pPr>
            <a:r>
              <a:rPr lang="en-US" sz="3200" dirty="0" smtClean="0"/>
              <a:t> Some officers who do not enforce rules </a:t>
            </a:r>
          </a:p>
          <a:p>
            <a:pPr marL="457200" lvl="1" indent="0">
              <a:spcBef>
                <a:spcPts val="0"/>
              </a:spcBef>
              <a:defRPr/>
            </a:pPr>
            <a:r>
              <a:rPr lang="en-US" sz="3200" dirty="0" smtClean="0"/>
              <a:t> Transferring problem personnel</a:t>
            </a:r>
          </a:p>
          <a:p>
            <a:pPr marL="457200" lvl="1" indent="0">
              <a:spcBef>
                <a:spcPts val="0"/>
              </a:spcBef>
              <a:defRPr/>
            </a:pPr>
            <a:r>
              <a:rPr lang="en-US" sz="3200" dirty="0" smtClean="0"/>
              <a:t> Untrained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DP-</a:t>
            </a:r>
            <a:fld id="{EB811178-15AB-404A-B695-9A8EBE547222}" type="slidenum">
              <a:rPr lang="en-US"/>
              <a:pPr>
                <a:defRPr/>
              </a:pPr>
              <a:t>5</a:t>
            </a:fld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6834" name="Rectangle 2"/>
          <p:cNvSpPr>
            <a:spLocks noGrp="1" noChangeArrowheads="1"/>
          </p:cNvSpPr>
          <p:nvPr>
            <p:ph type="title"/>
          </p:nvPr>
        </p:nvSpPr>
        <p:spPr>
          <a:xfrm>
            <a:off x="1855788" y="142875"/>
            <a:ext cx="6858000" cy="1143000"/>
          </a:xfrm>
        </p:spPr>
        <p:txBody>
          <a:bodyPr/>
          <a:lstStyle/>
          <a:p>
            <a:pPr>
              <a:defRPr/>
            </a:pPr>
            <a:r>
              <a:rPr lang="en-US" sz="4000" dirty="0" smtClean="0"/>
              <a:t>Introduction (</a:t>
            </a:r>
            <a:r>
              <a:rPr lang="en-US" sz="4000" cap="none" dirty="0" smtClean="0"/>
              <a:t>cont'd</a:t>
            </a:r>
            <a:r>
              <a:rPr lang="en-US" sz="4000" dirty="0" smtClean="0"/>
              <a:t>)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9125" y="1760538"/>
            <a:ext cx="8083550" cy="4114800"/>
          </a:xfrm>
        </p:spPr>
        <p:txBody>
          <a:bodyPr/>
          <a:lstStyle/>
          <a:p>
            <a:pPr marL="457200" indent="-457200">
              <a:spcBef>
                <a:spcPts val="0"/>
              </a:spcBef>
              <a:defRPr/>
            </a:pPr>
            <a:r>
              <a:rPr lang="en-US" sz="3200" dirty="0" smtClean="0"/>
              <a:t>Definition</a:t>
            </a:r>
          </a:p>
          <a:p>
            <a:pPr marL="457200" lvl="1" indent="0">
              <a:spcBef>
                <a:spcPts val="0"/>
              </a:spcBef>
              <a:defRPr/>
            </a:pPr>
            <a:r>
              <a:rPr lang="en-US" sz="3200" dirty="0" smtClean="0"/>
              <a:t> Discipline is behavior and order maintained by training and control. </a:t>
            </a:r>
          </a:p>
          <a:p>
            <a:pPr marL="457200" lvl="1" indent="0">
              <a:spcBef>
                <a:spcPts val="0"/>
              </a:spcBef>
              <a:defRPr/>
            </a:pPr>
            <a:r>
              <a:rPr lang="en-US" sz="3200" dirty="0" smtClean="0"/>
              <a:t> A disciplinary system spells out specific punishments for specific infractions.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DP-</a:t>
            </a:r>
            <a:fld id="{D4E8FBD5-9133-4427-9DB9-E08562DA9A83}" type="slidenum">
              <a:rPr lang="en-US"/>
              <a:pPr>
                <a:defRPr/>
              </a:pPr>
              <a:t>6</a:t>
            </a:fld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8500" y="2514600"/>
            <a:ext cx="7853363" cy="1990725"/>
          </a:xfrm>
        </p:spPr>
        <p:txBody>
          <a:bodyPr/>
          <a:lstStyle/>
          <a:p>
            <a:pPr>
              <a:defRPr/>
            </a:pPr>
            <a:r>
              <a:rPr lang="en-US" sz="4000" cap="none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Activity DP.1</a:t>
            </a:r>
            <a:br>
              <a:rPr lang="en-US" sz="4000" cap="none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4000" cap="none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Reasons Discipline Is Avoided</a:t>
            </a:r>
            <a:br>
              <a:rPr lang="en-US" sz="4000" cap="none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en-US" sz="4000" cap="none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DP-</a:t>
            </a:r>
            <a:fld id="{76864B3A-F559-4D0C-AD0C-0AD390BAF0BA}" type="slidenum">
              <a:rPr lang="en-US"/>
              <a:pPr>
                <a:defRPr/>
              </a:pPr>
              <a:t>7</a:t>
            </a:fld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786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000" smtClean="0"/>
              <a:t>Positive and Negative Discipline</a:t>
            </a:r>
          </a:p>
        </p:txBody>
      </p:sp>
      <p:sp>
        <p:nvSpPr>
          <p:cNvPr id="37786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712788" y="1666875"/>
            <a:ext cx="4573587" cy="4114800"/>
          </a:xfrm>
        </p:spPr>
        <p:txBody>
          <a:bodyPr/>
          <a:lstStyle/>
          <a:p>
            <a:pPr marL="457200" indent="-457200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sz="3200" dirty="0" smtClean="0"/>
              <a:t>Negative discipline involves:</a:t>
            </a:r>
          </a:p>
          <a:p>
            <a:pPr marL="457200" lvl="1" indent="0">
              <a:spcBef>
                <a:spcPts val="0"/>
              </a:spcBef>
              <a:defRPr/>
            </a:pPr>
            <a:r>
              <a:rPr lang="en-US" sz="3200" dirty="0" smtClean="0"/>
              <a:t> Punishment, often harsh</a:t>
            </a:r>
          </a:p>
          <a:p>
            <a:pPr marL="457200" lvl="1" indent="-3175">
              <a:spcBef>
                <a:spcPts val="0"/>
              </a:spcBef>
              <a:defRPr/>
            </a:pPr>
            <a:r>
              <a:rPr lang="en-US" sz="3200" dirty="0" smtClean="0"/>
              <a:t> Win-lose climates</a:t>
            </a:r>
          </a:p>
          <a:p>
            <a:pPr marL="457200" lvl="1" indent="0">
              <a:spcBef>
                <a:spcPts val="0"/>
              </a:spcBef>
              <a:defRPr/>
            </a:pPr>
            <a:r>
              <a:rPr lang="en-US" sz="3200" dirty="0" smtClean="0"/>
              <a:t> Interpersonal resentment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DP-</a:t>
            </a:r>
            <a:fld id="{2243201D-F8F7-4361-97A4-8EB1E2445709}" type="slidenum">
              <a:rPr lang="en-US"/>
              <a:pPr>
                <a:defRPr/>
              </a:pPr>
              <a:t>8</a:t>
            </a:fld>
            <a:endParaRPr lang="en-US" dirty="0"/>
          </a:p>
        </p:txBody>
      </p:sp>
      <p:pic>
        <p:nvPicPr>
          <p:cNvPr id="9221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60988" y="1895475"/>
            <a:ext cx="3268662" cy="2620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4" descr="MCj0441322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850" y="1695450"/>
            <a:ext cx="27432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78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3200" dirty="0" smtClean="0"/>
              <a:t>Positive and Negative Discipline (</a:t>
            </a:r>
            <a:r>
              <a:rPr lang="en-US" sz="3200" cap="none" dirty="0" smtClean="0"/>
              <a:t>cont'd</a:t>
            </a:r>
            <a:r>
              <a:rPr lang="en-US" sz="3200" dirty="0" smtClean="0"/>
              <a:t>)</a:t>
            </a:r>
          </a:p>
        </p:txBody>
      </p:sp>
      <p:sp>
        <p:nvSpPr>
          <p:cNvPr id="10244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3092450" y="1479550"/>
            <a:ext cx="5795963" cy="4302125"/>
          </a:xfrm>
        </p:spPr>
        <p:txBody>
          <a:bodyPr/>
          <a:lstStyle/>
          <a:p>
            <a:pPr marL="457200" indent="-457200">
              <a:spcBef>
                <a:spcPts val="0"/>
              </a:spcBef>
              <a:buClrTx/>
              <a:buFontTx/>
              <a:buNone/>
              <a:defRPr/>
            </a:pPr>
            <a:r>
              <a:rPr lang="en-US" sz="2400" dirty="0" smtClean="0"/>
              <a:t>Positive approach:</a:t>
            </a:r>
          </a:p>
          <a:p>
            <a:pPr marL="457200" indent="-457200">
              <a:spcBef>
                <a:spcPts val="0"/>
              </a:spcBef>
              <a:defRPr/>
            </a:pPr>
            <a:r>
              <a:rPr lang="en-US" sz="2400" dirty="0" smtClean="0"/>
              <a:t>Encourages self-discipline</a:t>
            </a:r>
          </a:p>
          <a:p>
            <a:pPr marL="457200" indent="-457200">
              <a:spcBef>
                <a:spcPts val="0"/>
              </a:spcBef>
              <a:defRPr/>
            </a:pPr>
            <a:r>
              <a:rPr lang="en-US" sz="2400" dirty="0" smtClean="0"/>
              <a:t>Disciplinary actions necessary to educate</a:t>
            </a:r>
          </a:p>
          <a:p>
            <a:pPr marL="457200" indent="-457200">
              <a:spcBef>
                <a:spcPts val="0"/>
              </a:spcBef>
              <a:defRPr/>
            </a:pPr>
            <a:r>
              <a:rPr lang="en-US" sz="2400" dirty="0" smtClean="0"/>
              <a:t>Lets person know through experience and example what is expected</a:t>
            </a:r>
          </a:p>
          <a:p>
            <a:pPr marL="457200" indent="-457200">
              <a:spcBef>
                <a:spcPts val="0"/>
              </a:spcBef>
              <a:defRPr/>
            </a:pPr>
            <a:r>
              <a:rPr lang="en-US" sz="2400" dirty="0" smtClean="0"/>
              <a:t>Aimed at guiding the member</a:t>
            </a:r>
          </a:p>
          <a:p>
            <a:pPr marL="457200" indent="-457200">
              <a:spcBef>
                <a:spcPts val="0"/>
              </a:spcBef>
              <a:defRPr/>
            </a:pPr>
            <a:r>
              <a:rPr lang="en-US" sz="2400" dirty="0" smtClean="0"/>
              <a:t>Mildest penalty causing change</a:t>
            </a:r>
          </a:p>
          <a:p>
            <a:pPr marL="457200" indent="-457200">
              <a:spcBef>
                <a:spcPts val="0"/>
              </a:spcBef>
              <a:defRPr/>
            </a:pPr>
            <a:r>
              <a:rPr lang="en-US" sz="2400" dirty="0" smtClean="0"/>
              <a:t>Attitude that must be accepted by supervisor as approach and developed in subordinate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DP-</a:t>
            </a:r>
            <a:fld id="{0BCE913E-A3C3-4025-BE6C-58A2EE6F611C}" type="slidenum">
              <a:rPr lang="en-US"/>
              <a:pPr>
                <a:defRPr/>
              </a:pPr>
              <a:t>9</a:t>
            </a:fld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3">
      <a:dk1>
        <a:srgbClr val="000000"/>
      </a:dk1>
      <a:lt1>
        <a:srgbClr val="FFFFCC"/>
      </a:lt1>
      <a:dk2>
        <a:srgbClr val="808000"/>
      </a:dk2>
      <a:lt2>
        <a:srgbClr val="666633"/>
      </a:lt2>
      <a:accent1>
        <a:srgbClr val="339933"/>
      </a:accent1>
      <a:accent2>
        <a:srgbClr val="800000"/>
      </a:accent2>
      <a:accent3>
        <a:srgbClr val="FFFFE2"/>
      </a:accent3>
      <a:accent4>
        <a:srgbClr val="000000"/>
      </a:accent4>
      <a:accent5>
        <a:srgbClr val="ADCAAD"/>
      </a:accent5>
      <a:accent6>
        <a:srgbClr val="730000"/>
      </a:accent6>
      <a:hlink>
        <a:srgbClr val="0033CC"/>
      </a:hlink>
      <a:folHlink>
        <a:srgbClr val="FFCC66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1EDC403B6402B4A94AF905BFBE0BED0" ma:contentTypeVersion="4" ma:contentTypeDescription="Create a new document." ma:contentTypeScope="" ma:versionID="89eb6dd4aa3e4d6b7bba1bf1ed42da18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5215D04E-1517-4A6B-84BB-12367113591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C056630-02B9-40DD-91CE-2958CA9789E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D6A514E7-4A34-4D5D-9F64-053EF5F5B431}">
  <ds:schemaRefs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2137</TotalTime>
  <Words>2068</Words>
  <Application>Microsoft Office PowerPoint</Application>
  <PresentationFormat>On-screen Show (4:3)</PresentationFormat>
  <Paragraphs>394</Paragraphs>
  <Slides>49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49</vt:i4>
      </vt:variant>
    </vt:vector>
  </HeadingPairs>
  <TitlesOfParts>
    <vt:vector size="50" baseType="lpstr">
      <vt:lpstr>Default Design</vt:lpstr>
      <vt:lpstr>Discipline at the Company Level </vt:lpstr>
      <vt:lpstr>OBJECTIVES</vt:lpstr>
      <vt:lpstr>OVERVIEW</vt:lpstr>
      <vt:lpstr>Introduction</vt:lpstr>
      <vt:lpstr>Introduction (cont'd)</vt:lpstr>
      <vt:lpstr>Introduction (cont'd)</vt:lpstr>
      <vt:lpstr>Activity DP.1 Reasons Discipline Is Avoided </vt:lpstr>
      <vt:lpstr>Positive and Negative Discipline</vt:lpstr>
      <vt:lpstr>Positive and Negative Discipline (cont'd)</vt:lpstr>
      <vt:lpstr>Rules and Regulations</vt:lpstr>
      <vt:lpstr>Rules and Regulations (cont'd)</vt:lpstr>
      <vt:lpstr>Rules and Regulations (cont'd)</vt:lpstr>
      <vt:lpstr>The Importance of Discipline</vt:lpstr>
      <vt:lpstr>The Importance of Discipline (cont'd)</vt:lpstr>
      <vt:lpstr>The Importance of Discipline (cont'd)</vt:lpstr>
      <vt:lpstr>The Importance of Discipline (cont'd)</vt:lpstr>
      <vt:lpstr>Slide 17</vt:lpstr>
      <vt:lpstr>Common Violations and Actions</vt:lpstr>
      <vt:lpstr>Slide 19</vt:lpstr>
      <vt:lpstr>Common Violations and Actions (cont'd)</vt:lpstr>
      <vt:lpstr>Slide 21</vt:lpstr>
      <vt:lpstr>Common Violations and Actions (cont'd)</vt:lpstr>
      <vt:lpstr>Common Violations and Actions (cont'd)</vt:lpstr>
      <vt:lpstr>Common Violations and Actions (cont'd)</vt:lpstr>
      <vt:lpstr>Common Violations and Actions (cont'd)</vt:lpstr>
      <vt:lpstr>Common violations and actions (cont'd)</vt:lpstr>
      <vt:lpstr>Common Violations and Actions (cont'd)</vt:lpstr>
      <vt:lpstr>Progressive Discipline</vt:lpstr>
      <vt:lpstr>Progressive Discipline (cont'd)</vt:lpstr>
      <vt:lpstr>Progressive Discipline (cont'd)</vt:lpstr>
      <vt:lpstr>Progressive Discipline (cont'd)</vt:lpstr>
      <vt:lpstr>Typical Actions Chart</vt:lpstr>
      <vt:lpstr>Typical Actions Chart (cont'd)</vt:lpstr>
      <vt:lpstr>The Disciplinary Interview</vt:lpstr>
      <vt:lpstr>The Disciplinary Interview (cont'd)</vt:lpstr>
      <vt:lpstr>The Disciplinary Interview (cont'd)</vt:lpstr>
      <vt:lpstr>Activity DP.2 Evaluating Disciplinary Processes </vt:lpstr>
      <vt:lpstr>Bizarre Behaviors</vt:lpstr>
      <vt:lpstr>Bizarre Behaviors (cont'd) </vt:lpstr>
      <vt:lpstr>Bizarre Behaviors (cont'd) </vt:lpstr>
      <vt:lpstr>Bizarre Behaviors (cont'd)</vt:lpstr>
      <vt:lpstr>Bizarre Behaviors (cont'd) </vt:lpstr>
      <vt:lpstr>Employee Values</vt:lpstr>
      <vt:lpstr>Employee Values (cont'd)</vt:lpstr>
      <vt:lpstr>Employee Values (cont'd) </vt:lpstr>
      <vt:lpstr>Activity DP.3 Determining Proper Discipline </vt:lpstr>
      <vt:lpstr>Final Tips</vt:lpstr>
      <vt:lpstr>Final Tips (cont'd)</vt:lpstr>
      <vt:lpstr>Final Tips (cont'd)</vt:lpstr>
    </vt:vector>
  </TitlesOfParts>
  <Company>NETC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OBJECTIVES</dc:title>
  <dc:creator>Kathleen Marie McRorie</dc:creator>
  <cp:lastModifiedBy>jvanover</cp:lastModifiedBy>
  <cp:revision>123</cp:revision>
  <cp:lastPrinted>1998-08-24T18:40:58Z</cp:lastPrinted>
  <dcterms:created xsi:type="dcterms:W3CDTF">1998-08-24T14:05:34Z</dcterms:created>
  <dcterms:modified xsi:type="dcterms:W3CDTF">2010-06-29T12:39:13Z</dcterms:modified>
</cp:coreProperties>
</file>